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6"/>
  </p:notesMasterIdLst>
  <p:sldIdLst>
    <p:sldId id="256" r:id="rId2"/>
    <p:sldId id="257" r:id="rId3"/>
    <p:sldId id="265" r:id="rId4"/>
    <p:sldId id="314" r:id="rId5"/>
    <p:sldId id="286" r:id="rId6"/>
    <p:sldId id="266" r:id="rId7"/>
    <p:sldId id="315" r:id="rId8"/>
    <p:sldId id="316" r:id="rId9"/>
    <p:sldId id="317" r:id="rId10"/>
    <p:sldId id="291" r:id="rId11"/>
    <p:sldId id="293" r:id="rId12"/>
    <p:sldId id="294" r:id="rId13"/>
    <p:sldId id="295" r:id="rId14"/>
    <p:sldId id="318" r:id="rId15"/>
    <p:sldId id="299" r:id="rId16"/>
    <p:sldId id="300" r:id="rId17"/>
    <p:sldId id="301" r:id="rId18"/>
    <p:sldId id="303" r:id="rId19"/>
    <p:sldId id="308" r:id="rId20"/>
    <p:sldId id="302" r:id="rId21"/>
    <p:sldId id="309" r:id="rId22"/>
    <p:sldId id="304" r:id="rId23"/>
    <p:sldId id="289" r:id="rId24"/>
    <p:sldId id="288" r:id="rId25"/>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824"/>
    <a:srgbClr val="81CFD5"/>
    <a:srgbClr val="969696"/>
    <a:srgbClr val="C0C0C0"/>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2" autoAdjust="0"/>
    <p:restoredTop sz="90935" autoAdjust="0"/>
  </p:normalViewPr>
  <p:slideViewPr>
    <p:cSldViewPr snapToGrid="0">
      <p:cViewPr>
        <p:scale>
          <a:sx n="75" d="100"/>
          <a:sy n="75" d="100"/>
        </p:scale>
        <p:origin x="-1308" y="-276"/>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pPr>
              <a:defRPr/>
            </a:pPr>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pPr>
              <a:defRPr/>
            </a:pPr>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pPr>
              <a:defRPr/>
            </a:pPr>
            <a:fld id="{A861237C-0B2A-4A83-9E48-A49327BEF2D7}" type="slidenum">
              <a:rPr lang="en-US"/>
              <a:pPr>
                <a:defRPr/>
              </a:pPr>
              <a:t>‹#›</a:t>
            </a:fld>
            <a:endParaRPr lang="en-US"/>
          </a:p>
        </p:txBody>
      </p:sp>
    </p:spTree>
    <p:extLst>
      <p:ext uri="{BB962C8B-B14F-4D97-AF65-F5344CB8AC3E}">
        <p14:creationId xmlns:p14="http://schemas.microsoft.com/office/powerpoint/2010/main" val="388720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D95FC86-B17F-4ADB-A4F7-1319E86309AC}"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1995B8D-DEFE-4F07-8FA6-B0AF0278D5BE}" type="slidenum">
              <a:rPr lang="en-US" sz="1200" smtClean="0"/>
              <a:pPr eaLnBrk="1" hangingPunct="1"/>
              <a:t>10</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Theme – serving the Lotus feet of the Lord with the best capacity we can. Example</a:t>
            </a:r>
            <a:r>
              <a:rPr lang="en-US" baseline="0" dirty="0" smtClean="0"/>
              <a:t> set by </a:t>
            </a:r>
            <a:r>
              <a:rPr lang="en-US" baseline="0" dirty="0" err="1" smtClean="0"/>
              <a:t>Satyabhama</a:t>
            </a:r>
            <a:r>
              <a:rPr lang="en-US" baseline="0" dirty="0" smtClean="0"/>
              <a:t> and Yadu members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Killing </a:t>
            </a:r>
            <a:r>
              <a:rPr lang="en-US" dirty="0" err="1" smtClean="0"/>
              <a:t>Narakäsura</a:t>
            </a:r>
            <a:r>
              <a:rPr lang="en-US" dirty="0" smtClean="0"/>
              <a:t>, </a:t>
            </a:r>
          </a:p>
          <a:p>
            <a:r>
              <a:rPr lang="en-US" dirty="0" err="1" smtClean="0"/>
              <a:t>Vistied</a:t>
            </a:r>
            <a:r>
              <a:rPr lang="en-US" dirty="0" smtClean="0"/>
              <a:t> </a:t>
            </a:r>
            <a:r>
              <a:rPr lang="en-US" dirty="0" err="1" smtClean="0"/>
              <a:t>Indraloka</a:t>
            </a:r>
            <a:r>
              <a:rPr lang="en-US" dirty="0" smtClean="0"/>
              <a:t> to return</a:t>
            </a:r>
            <a:r>
              <a:rPr lang="en-US" baseline="0" dirty="0" smtClean="0"/>
              <a:t> things </a:t>
            </a:r>
            <a:r>
              <a:rPr lang="en-US" dirty="0" smtClean="0"/>
              <a:t>also with Satyabhämä, </a:t>
            </a:r>
          </a:p>
          <a:p>
            <a:r>
              <a:rPr lang="en-US" dirty="0" smtClean="0"/>
              <a:t>Met mother of the demigods, </a:t>
            </a:r>
            <a:r>
              <a:rPr lang="en-US" dirty="0" err="1" smtClean="0"/>
              <a:t>Aditi</a:t>
            </a:r>
            <a:r>
              <a:rPr lang="en-US" dirty="0" smtClean="0"/>
              <a:t> , </a:t>
            </a:r>
          </a:p>
          <a:p>
            <a:r>
              <a:rPr lang="en-US" dirty="0" err="1" smtClean="0"/>
              <a:t>Satybhama</a:t>
            </a:r>
            <a:r>
              <a:rPr lang="en-US" baseline="0" dirty="0" smtClean="0"/>
              <a:t> decorated palace with </a:t>
            </a:r>
            <a:r>
              <a:rPr lang="en-US" dirty="0" smtClean="0"/>
              <a:t>valuable jewels.. air-conditioned,</a:t>
            </a:r>
            <a:r>
              <a:rPr lang="en-US" baseline="0" dirty="0" smtClean="0"/>
              <a:t> flags</a:t>
            </a:r>
            <a:r>
              <a:rPr lang="en-US" dirty="0" smtClean="0"/>
              <a:t> </a:t>
            </a:r>
            <a:endParaRPr lang="en-US" dirty="0" smtClean="0"/>
          </a:p>
          <a:p>
            <a:r>
              <a:rPr lang="en-US" dirty="0" smtClean="0"/>
              <a:t>common husband secures things to please </a:t>
            </a:r>
            <a:r>
              <a:rPr lang="en-US" dirty="0" smtClean="0"/>
              <a:t>wife.. doesn’t need to. They accepted the high quality of devotional service.. used all </a:t>
            </a:r>
            <a:r>
              <a:rPr lang="en-US" dirty="0" err="1" smtClean="0"/>
              <a:t>opulences</a:t>
            </a:r>
            <a:r>
              <a:rPr lang="en-US" baseline="0" dirty="0" smtClean="0"/>
              <a:t> His service</a:t>
            </a:r>
            <a:endParaRPr lang="en-US" dirty="0" smtClean="0"/>
          </a:p>
          <a:p>
            <a:r>
              <a:rPr lang="en-US" dirty="0" err="1" smtClean="0"/>
              <a:t>Isopanisad</a:t>
            </a:r>
            <a:r>
              <a:rPr lang="en-US" dirty="0" smtClean="0"/>
              <a:t> – </a:t>
            </a:r>
            <a:r>
              <a:rPr lang="en-US" dirty="0" err="1" smtClean="0"/>
              <a:t>isavasyam</a:t>
            </a:r>
            <a:r>
              <a:rPr lang="en-US" dirty="0" smtClean="0"/>
              <a:t> </a:t>
            </a:r>
            <a:r>
              <a:rPr lang="en-US" dirty="0" err="1" smtClean="0"/>
              <a:t>idam</a:t>
            </a:r>
            <a:r>
              <a:rPr lang="en-US" dirty="0" smtClean="0"/>
              <a:t> </a:t>
            </a:r>
            <a:r>
              <a:rPr lang="en-US" dirty="0" err="1" smtClean="0"/>
              <a:t>srvam</a:t>
            </a:r>
            <a:r>
              <a:rPr lang="en-US" dirty="0" smtClean="0"/>
              <a:t> – controlled and owned</a:t>
            </a:r>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11</a:t>
            </a:fld>
            <a:endParaRPr lang="en-US"/>
          </a:p>
        </p:txBody>
      </p:sp>
    </p:spTree>
    <p:extLst>
      <p:ext uri="{BB962C8B-B14F-4D97-AF65-F5344CB8AC3E}">
        <p14:creationId xmlns:p14="http://schemas.microsoft.com/office/powerpoint/2010/main" val="294136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23AF83C-329E-4835-9077-5A748683CAB8}" type="slidenum">
              <a:rPr lang="en-US" sz="1200" smtClean="0"/>
              <a:pPr eaLnBrk="1" hangingPunct="1"/>
              <a:t>12</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 we want to be like that? Fearless</a:t>
            </a:r>
            <a:r>
              <a:rPr lang="en-US" baseline="0" dirty="0" smtClean="0"/>
              <a:t> </a:t>
            </a:r>
            <a:r>
              <a:rPr lang="en-US" baseline="0" dirty="0" err="1" smtClean="0"/>
              <a:t>b’coz</a:t>
            </a:r>
            <a:r>
              <a:rPr lang="en-US" baseline="0" dirty="0" smtClean="0"/>
              <a:t> they were always in service mood and used everything in Lord’s service</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Yadus</a:t>
            </a:r>
            <a:r>
              <a:rPr lang="en-US" dirty="0" smtClean="0"/>
              <a:t> were serving the lord directly. Pure</a:t>
            </a:r>
            <a:r>
              <a:rPr lang="en-US" baseline="0" dirty="0" smtClean="0"/>
              <a:t> devotees – Lord is equal to everyone but partial to pure devotees</a:t>
            </a:r>
            <a:endParaRPr lang="en-US" dirty="0" smtClean="0"/>
          </a:p>
          <a:p>
            <a:r>
              <a:rPr lang="en-US" dirty="0" smtClean="0"/>
              <a:t>Servants of king also enjoy </a:t>
            </a:r>
            <a:r>
              <a:rPr lang="en-US" dirty="0" err="1" smtClean="0"/>
              <a:t>opulences</a:t>
            </a:r>
            <a:r>
              <a:rPr lang="en-US" dirty="0" smtClean="0"/>
              <a:t> as king</a:t>
            </a:r>
          </a:p>
          <a:p>
            <a:r>
              <a:rPr lang="en-US" dirty="0" smtClean="0"/>
              <a:t>human being on the earth is unable to construct it – even</a:t>
            </a:r>
            <a:r>
              <a:rPr lang="en-US" baseline="0" dirty="0" smtClean="0"/>
              <a:t> state is  materially advanced</a:t>
            </a:r>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78DF436-3536-428C-98E5-C077C21D8C13}"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Bg</a:t>
            </a:r>
            <a:r>
              <a:rPr lang="en-US" dirty="0" smtClean="0"/>
              <a:t> 2.20 - neither birth nor death at any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forgetful of his awakened life is fearful, not forgotten his position is not at all fearful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Always fearful/ never fearful – child dependent on the mercy of the father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14</a:t>
            </a:fld>
            <a:endParaRPr lang="en-US"/>
          </a:p>
        </p:txBody>
      </p:sp>
    </p:spTree>
    <p:extLst>
      <p:ext uri="{BB962C8B-B14F-4D97-AF65-F5344CB8AC3E}">
        <p14:creationId xmlns:p14="http://schemas.microsoft.com/office/powerpoint/2010/main" val="380782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BC6422B-FDCB-40C6-ABC9-098837C27CA9}" type="slidenum">
              <a:rPr lang="en-US" sz="1200" smtClean="0"/>
              <a:pPr eaLnBrk="1" hangingPunct="1"/>
              <a:t>15</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Inquires</a:t>
            </a:r>
            <a:r>
              <a:rPr lang="en-US" baseline="0" dirty="0" smtClean="0"/>
              <a:t> about personal welfare – lost his bodily luster</a:t>
            </a:r>
          </a:p>
          <a:p>
            <a:pPr eaLnBrk="1" hangingPunct="1"/>
            <a:r>
              <a:rPr lang="en-US" baseline="0" dirty="0" smtClean="0"/>
              <a:t>YM –welfare of Dvärakä - concludes nothing inauspicious can happen</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76513D1-982B-48BB-BCF6-2FE584385A22}" type="slidenum">
              <a:rPr lang="en-US" sz="1200" smtClean="0"/>
              <a:pPr eaLnBrk="1" hangingPunct="1"/>
              <a:t>16</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section – duties/qualities of a </a:t>
            </a:r>
            <a:r>
              <a:rPr lang="en-US" dirty="0" err="1" smtClean="0"/>
              <a:t>ksatriya</a:t>
            </a:r>
            <a:endParaRPr lang="en-US" dirty="0" smtClean="0"/>
          </a:p>
          <a:p>
            <a:pPr eaLnBrk="1" hangingPunct="1"/>
            <a:r>
              <a:rPr lang="en-US" dirty="0" smtClean="0"/>
              <a:t>Any examples from SB – </a:t>
            </a:r>
            <a:r>
              <a:rPr lang="en-US" dirty="0" err="1" smtClean="0"/>
              <a:t>Drupada</a:t>
            </a:r>
            <a:r>
              <a:rPr lang="en-US" dirty="0" smtClean="0"/>
              <a:t> &amp; </a:t>
            </a:r>
            <a:r>
              <a:rPr lang="en-US" dirty="0" err="1" smtClean="0"/>
              <a:t>Dronacarya</a:t>
            </a:r>
            <a:r>
              <a:rPr lang="en-US" dirty="0" smtClean="0"/>
              <a:t> – cause of downfall, kept promise –</a:t>
            </a:r>
            <a:r>
              <a:rPr kumimoji="1" lang="en-US" sz="1200" b="0" i="1" kern="1200" dirty="0" smtClean="0">
                <a:solidFill>
                  <a:schemeClr val="tx1"/>
                </a:solidFill>
                <a:effectLst/>
                <a:latin typeface="Tahoma" pitchFamily="34" charset="0"/>
                <a:ea typeface="+mn-ea"/>
                <a:cs typeface="Times New Roman" pitchFamily="18" charset="0"/>
              </a:rPr>
              <a:t>Maharaja </a:t>
            </a:r>
            <a:r>
              <a:rPr kumimoji="1" lang="en-US" sz="1200" b="0" i="1" kern="1200" dirty="0" err="1" smtClean="0">
                <a:solidFill>
                  <a:schemeClr val="tx1"/>
                </a:solidFill>
                <a:effectLst/>
                <a:latin typeface="Tahoma" pitchFamily="34" charset="0"/>
                <a:ea typeface="+mn-ea"/>
                <a:cs typeface="Times New Roman" pitchFamily="18" charset="0"/>
              </a:rPr>
              <a:t>Khatvanga</a:t>
            </a:r>
            <a:r>
              <a:rPr kumimoji="1" lang="en-US" sz="1200" b="0" i="1" kern="1200" dirty="0" smtClean="0">
                <a:solidFill>
                  <a:schemeClr val="tx1"/>
                </a:solidFill>
                <a:effectLst/>
                <a:latin typeface="Tahoma" pitchFamily="34" charset="0"/>
                <a:ea typeface="+mn-ea"/>
                <a:cs typeface="Times New Roman" pitchFamily="18" charset="0"/>
              </a:rPr>
              <a:t>, long fast</a:t>
            </a:r>
          </a:p>
          <a:p>
            <a:pPr eaLnBrk="1" hangingPunct="1"/>
            <a:r>
              <a:rPr kumimoji="1" lang="en-US" sz="1200" b="0" i="1" kern="1200" dirty="0" smtClean="0">
                <a:solidFill>
                  <a:schemeClr val="tx1"/>
                </a:solidFill>
                <a:effectLst/>
                <a:latin typeface="Tahoma" pitchFamily="34" charset="0"/>
                <a:ea typeface="+mn-ea"/>
                <a:cs typeface="Times New Roman" pitchFamily="18" charset="0"/>
              </a:rPr>
              <a:t>HVP – person standing</a:t>
            </a:r>
            <a:r>
              <a:rPr kumimoji="1" lang="en-US" sz="1200" b="0" i="1" kern="1200" baseline="0" dirty="0" smtClean="0">
                <a:solidFill>
                  <a:schemeClr val="tx1"/>
                </a:solidFill>
                <a:effectLst/>
                <a:latin typeface="Tahoma" pitchFamily="34" charset="0"/>
                <a:ea typeface="+mn-ea"/>
                <a:cs typeface="Times New Roman" pitchFamily="18" charset="0"/>
              </a:rPr>
              <a:t> on the ramp – 148</a:t>
            </a:r>
            <a:r>
              <a:rPr kumimoji="1" lang="en-US" sz="1200" b="0" i="1" kern="1200" baseline="30000" dirty="0" smtClean="0">
                <a:solidFill>
                  <a:schemeClr val="tx1"/>
                </a:solidFill>
                <a:effectLst/>
                <a:latin typeface="Tahoma" pitchFamily="34" charset="0"/>
                <a:ea typeface="+mn-ea"/>
                <a:cs typeface="Times New Roman" pitchFamily="18" charset="0"/>
              </a:rPr>
              <a:t>th</a:t>
            </a:r>
            <a:r>
              <a:rPr kumimoji="1" lang="en-US" sz="1200" b="0" i="1" kern="1200" baseline="0" dirty="0" smtClean="0">
                <a:solidFill>
                  <a:schemeClr val="tx1"/>
                </a:solidFill>
                <a:effectLst/>
                <a:latin typeface="Tahoma" pitchFamily="34" charset="0"/>
                <a:ea typeface="+mn-ea"/>
                <a:cs typeface="Times New Roman" pitchFamily="18" charset="0"/>
              </a:rPr>
              <a:t> </a:t>
            </a:r>
            <a:r>
              <a:rPr kumimoji="1" lang="en-US" sz="1200" b="0" i="1" kern="1200" baseline="0" dirty="0" err="1" smtClean="0">
                <a:solidFill>
                  <a:schemeClr val="tx1"/>
                </a:solidFill>
                <a:effectLst/>
                <a:latin typeface="Tahoma" pitchFamily="34" charset="0"/>
                <a:ea typeface="+mn-ea"/>
                <a:cs typeface="Times New Roman" pitchFamily="18" charset="0"/>
              </a:rPr>
              <a:t>st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1996B85-0381-4BF3-9F91-8EEFE8F88004}" type="slidenum">
              <a:rPr lang="en-US" sz="1200" smtClean="0"/>
              <a:pPr eaLnBrk="1" hangingPunct="1"/>
              <a:t>17</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Emphasizing  protection</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01169B7-C273-4ABB-828E-DF5B09641F1A}" type="slidenum">
              <a:rPr lang="en-US" sz="1200" smtClean="0"/>
              <a:pPr eaLnBrk="1" hangingPunct="1"/>
              <a:t>18</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Contact between man</a:t>
            </a:r>
            <a:r>
              <a:rPr lang="en-US" baseline="0" dirty="0" smtClean="0"/>
              <a:t> and women, </a:t>
            </a:r>
            <a:r>
              <a:rPr lang="en-US" baseline="0" dirty="0" err="1" smtClean="0"/>
              <a:t>ksatriya</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free contact between man and woman was allowed in certain conditions only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Balaram" pitchFamily="2" charset="0"/>
              </a:rPr>
              <a:t>Other examples – </a:t>
            </a:r>
            <a:r>
              <a:rPr lang="en-US" sz="1200" dirty="0" err="1" smtClean="0">
                <a:latin typeface="Balaram" pitchFamily="2" charset="0"/>
              </a:rPr>
              <a:t>Bhéma</a:t>
            </a:r>
            <a:r>
              <a:rPr lang="en-US" sz="1200" dirty="0" smtClean="0">
                <a:latin typeface="Balaram" pitchFamily="2" charset="0"/>
              </a:rPr>
              <a:t>, </a:t>
            </a:r>
            <a:r>
              <a:rPr lang="en-US" sz="1200" dirty="0" err="1" smtClean="0">
                <a:latin typeface="Balaram" pitchFamily="2" charset="0"/>
              </a:rPr>
              <a:t>Yayäti</a:t>
            </a:r>
            <a:r>
              <a:rPr lang="en-US" sz="1200" dirty="0" smtClean="0">
                <a:latin typeface="Balaram" pitchFamily="2" charset="0"/>
              </a:rPr>
              <a:t>, </a:t>
            </a:r>
            <a:endParaRPr lang="en-US" dirty="0" smtClean="0"/>
          </a:p>
          <a:p>
            <a:r>
              <a:rPr kumimoji="1" lang="en-US" sz="1200" kern="1200" dirty="0" err="1" smtClean="0">
                <a:solidFill>
                  <a:schemeClr val="tx1"/>
                </a:solidFill>
                <a:effectLst/>
                <a:latin typeface="Tahoma" pitchFamily="34" charset="0"/>
                <a:ea typeface="+mn-ea"/>
                <a:cs typeface="Times New Roman" pitchFamily="18" charset="0"/>
              </a:rPr>
              <a:t>Romaharsana</a:t>
            </a:r>
            <a:r>
              <a:rPr kumimoji="1" lang="en-US" sz="1200" kern="1200" dirty="0" smtClean="0">
                <a:solidFill>
                  <a:schemeClr val="tx1"/>
                </a:solidFill>
                <a:effectLst/>
                <a:latin typeface="Tahoma" pitchFamily="34" charset="0"/>
                <a:ea typeface="+mn-ea"/>
                <a:cs typeface="Times New Roman" pitchFamily="18" charset="0"/>
              </a:rPr>
              <a:t> </a:t>
            </a:r>
            <a:r>
              <a:rPr kumimoji="1" lang="en-US" sz="1200" kern="1200" dirty="0" err="1" smtClean="0">
                <a:solidFill>
                  <a:schemeClr val="tx1"/>
                </a:solidFill>
                <a:effectLst/>
                <a:latin typeface="Tahoma" pitchFamily="34" charset="0"/>
                <a:ea typeface="+mn-ea"/>
                <a:cs typeface="Times New Roman" pitchFamily="18" charset="0"/>
              </a:rPr>
              <a:t>Suta</a:t>
            </a:r>
            <a:r>
              <a:rPr kumimoji="1" lang="en-US" sz="1200" kern="1200" dirty="0" smtClean="0">
                <a:solidFill>
                  <a:schemeClr val="tx1"/>
                </a:solidFill>
                <a:effectLst/>
                <a:latin typeface="Tahoma" pitchFamily="34" charset="0"/>
                <a:ea typeface="+mn-ea"/>
                <a:cs typeface="Times New Roman" pitchFamily="18" charset="0"/>
              </a:rPr>
              <a:t> - his father was a </a:t>
            </a:r>
            <a:r>
              <a:rPr kumimoji="1" lang="en-US" sz="1200" kern="1200" dirty="0" err="1" smtClean="0">
                <a:solidFill>
                  <a:schemeClr val="tx1"/>
                </a:solidFill>
                <a:effectLst/>
                <a:latin typeface="Tahoma" pitchFamily="34" charset="0"/>
                <a:ea typeface="+mn-ea"/>
                <a:cs typeface="Times New Roman" pitchFamily="18" charset="0"/>
              </a:rPr>
              <a:t>ksatriya</a:t>
            </a:r>
            <a:r>
              <a:rPr kumimoji="1" lang="en-US" sz="1200" kern="1200" dirty="0" smtClean="0">
                <a:solidFill>
                  <a:schemeClr val="tx1"/>
                </a:solidFill>
                <a:effectLst/>
                <a:latin typeface="Tahoma" pitchFamily="34" charset="0"/>
                <a:ea typeface="+mn-ea"/>
                <a:cs typeface="Times New Roman" pitchFamily="18" charset="0"/>
              </a:rPr>
              <a:t> and his mother a </a:t>
            </a:r>
            <a:r>
              <a:rPr kumimoji="1" lang="en-US" sz="1200" kern="1200" dirty="0" err="1" smtClean="0">
                <a:solidFill>
                  <a:schemeClr val="tx1"/>
                </a:solidFill>
                <a:effectLst/>
                <a:latin typeface="Tahoma" pitchFamily="34" charset="0"/>
                <a:ea typeface="+mn-ea"/>
                <a:cs typeface="Times New Roman" pitchFamily="18" charset="0"/>
              </a:rPr>
              <a:t>brahmana</a:t>
            </a:r>
            <a:r>
              <a:rPr kumimoji="1" lang="en-US" sz="1200" kern="1200" dirty="0" smtClean="0">
                <a:solidFill>
                  <a:schemeClr val="tx1"/>
                </a:solidFill>
                <a:effectLst/>
                <a:latin typeface="Tahoma" pitchFamily="34" charset="0"/>
                <a:ea typeface="+mn-ea"/>
                <a:cs typeface="Times New Roman" pitchFamily="18" charset="0"/>
              </a:rPr>
              <a:t> – offended </a:t>
            </a:r>
            <a:r>
              <a:rPr kumimoji="1" lang="en-US" sz="1200" kern="1200" dirty="0" err="1" smtClean="0">
                <a:solidFill>
                  <a:schemeClr val="tx1"/>
                </a:solidFill>
                <a:effectLst/>
                <a:latin typeface="Tahoma" pitchFamily="34" charset="0"/>
                <a:ea typeface="+mn-ea"/>
                <a:cs typeface="Times New Roman" pitchFamily="18" charset="0"/>
              </a:rPr>
              <a:t>Balaram</a:t>
            </a:r>
            <a:endParaRPr kumimoji="1" lang="en-US" sz="1200" kern="1200" dirty="0" smtClean="0">
              <a:solidFill>
                <a:schemeClr val="tx1"/>
              </a:solidFill>
              <a:effectLst/>
              <a:latin typeface="Tahoma" pitchFamily="34" charset="0"/>
              <a:ea typeface="+mn-ea"/>
              <a:cs typeface="Times New Roman" pitchFamily="18" charset="0"/>
            </a:endParaRPr>
          </a:p>
          <a:p>
            <a:r>
              <a:rPr kumimoji="1" lang="en-US" sz="1200" kern="1200" dirty="0" smtClean="0">
                <a:solidFill>
                  <a:schemeClr val="tx1"/>
                </a:solidFill>
                <a:effectLst/>
                <a:latin typeface="Tahoma" pitchFamily="34" charset="0"/>
                <a:ea typeface="+mn-ea"/>
                <a:cs typeface="Times New Roman" pitchFamily="18" charset="0"/>
              </a:rPr>
              <a:t>abominable for a </a:t>
            </a:r>
            <a:r>
              <a:rPr kumimoji="1" lang="en-US" sz="1200" kern="1200" dirty="0" err="1" smtClean="0">
                <a:solidFill>
                  <a:schemeClr val="tx1"/>
                </a:solidFill>
                <a:effectLst/>
                <a:latin typeface="Tahoma" pitchFamily="34" charset="0"/>
                <a:ea typeface="+mn-ea"/>
                <a:cs typeface="Times New Roman" pitchFamily="18" charset="0"/>
              </a:rPr>
              <a:t>ksatriya</a:t>
            </a:r>
            <a:r>
              <a:rPr kumimoji="1" lang="en-US" sz="1200" kern="1200" dirty="0" smtClean="0">
                <a:solidFill>
                  <a:schemeClr val="tx1"/>
                </a:solidFill>
                <a:effectLst/>
                <a:latin typeface="Tahoma" pitchFamily="34" charset="0"/>
                <a:ea typeface="+mn-ea"/>
                <a:cs typeface="Times New Roman" pitchFamily="18" charset="0"/>
              </a:rPr>
              <a:t> to be defeated by one who is</a:t>
            </a:r>
          </a:p>
          <a:p>
            <a:r>
              <a:rPr kumimoji="1" lang="en-US" sz="1200" kern="1200" dirty="0" err="1" smtClean="0">
                <a:solidFill>
                  <a:schemeClr val="tx1"/>
                </a:solidFill>
                <a:effectLst/>
                <a:latin typeface="Tahoma" pitchFamily="34" charset="0"/>
                <a:ea typeface="+mn-ea"/>
                <a:cs typeface="Times New Roman" pitchFamily="18" charset="0"/>
              </a:rPr>
              <a:t>varnasankara</a:t>
            </a:r>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19</a:t>
            </a:fld>
            <a:endParaRPr lang="en-US"/>
          </a:p>
        </p:txBody>
      </p:sp>
    </p:spTree>
    <p:extLst>
      <p:ext uri="{BB962C8B-B14F-4D97-AF65-F5344CB8AC3E}">
        <p14:creationId xmlns:p14="http://schemas.microsoft.com/office/powerpoint/2010/main" val="308457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2C39D6B-9047-441C-93C4-FBCE5B25E0E4}" type="slidenum">
              <a:rPr lang="en-US" sz="1200" smtClean="0"/>
              <a:pPr eaLnBrk="1" hangingPunct="1"/>
              <a:t>2</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F6291D-D18E-450C-80C0-270C478A512C}" type="slidenum">
              <a:rPr lang="en-US" sz="1200" smtClean="0"/>
              <a:pPr eaLnBrk="1" hangingPunct="1"/>
              <a:t>20</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404DBE5-3C89-4C9D-8673-45D8AE35FE71}" type="slidenum">
              <a:rPr lang="en-US" sz="1200" smtClean="0"/>
              <a:pPr eaLnBrk="1" hangingPunct="1"/>
              <a:t>22</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Not possible otherwise</a:t>
            </a:r>
          </a:p>
          <a:p>
            <a:pPr eaLnBrk="1" hangingPunct="1"/>
            <a:r>
              <a:rPr lang="en-US" dirty="0" smtClean="0"/>
              <a:t>all </a:t>
            </a:r>
            <a:r>
              <a:rPr lang="en-US" dirty="0" smtClean="0"/>
              <a:t>comforts </a:t>
            </a:r>
            <a:r>
              <a:rPr lang="en-US" dirty="0" err="1" smtClean="0"/>
              <a:t>b’coz</a:t>
            </a:r>
            <a:r>
              <a:rPr lang="en-US" dirty="0" smtClean="0"/>
              <a:t> we have lost the relationship with the Lord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of family</a:t>
            </a:r>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23</a:t>
            </a:fld>
            <a:endParaRPr lang="en-US"/>
          </a:p>
        </p:txBody>
      </p:sp>
    </p:spTree>
    <p:extLst>
      <p:ext uri="{BB962C8B-B14F-4D97-AF65-F5344CB8AC3E}">
        <p14:creationId xmlns:p14="http://schemas.microsoft.com/office/powerpoint/2010/main" val="230894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D593232-624D-4DFA-811F-8D249E6E07DB}" type="slidenum">
              <a:rPr lang="en-US" sz="1200" smtClean="0"/>
              <a:pPr eaLnBrk="1" hangingPunct="1"/>
              <a:t>3</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Seasonal</a:t>
            </a:r>
            <a:r>
              <a:rPr lang="en-US" baseline="0" dirty="0" smtClean="0"/>
              <a:t> changes, people in general greedy, angry, deceitful</a:t>
            </a:r>
          </a:p>
          <a:p>
            <a:r>
              <a:rPr lang="en-US" baseline="0" dirty="0" smtClean="0"/>
              <a:t>Very dejected , Inquires about Lord’s relatives and friends</a:t>
            </a:r>
            <a:endParaRPr 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449F43D-9095-4E83-93A5-86F0C609A562}"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Yadus</a:t>
            </a:r>
            <a:r>
              <a:rPr lang="en-US" dirty="0" smtClean="0"/>
              <a:t> have</a:t>
            </a:r>
            <a:r>
              <a:rPr lang="en-US" baseline="0" dirty="0" smtClean="0"/>
              <a:t> showed the example</a:t>
            </a:r>
            <a:endParaRPr lang="en-US" dirty="0" smtClean="0"/>
          </a:p>
          <a:p>
            <a:r>
              <a:rPr lang="en-US" dirty="0" smtClean="0"/>
              <a:t>How </a:t>
            </a:r>
            <a:r>
              <a:rPr lang="en-US" dirty="0" smtClean="0"/>
              <a:t>devotee</a:t>
            </a:r>
            <a:r>
              <a:rPr lang="en-US" baseline="0" dirty="0" smtClean="0"/>
              <a:t>s can feel protected</a:t>
            </a:r>
          </a:p>
          <a:p>
            <a:r>
              <a:rPr lang="en-US" baseline="0" dirty="0" smtClean="0"/>
              <a:t>Not following causes </a:t>
            </a:r>
            <a:r>
              <a:rPr lang="en-US" baseline="0" dirty="0" smtClean="0"/>
              <a:t>for despondency </a:t>
            </a:r>
          </a:p>
          <a:p>
            <a:r>
              <a:rPr lang="en-US" baseline="0" dirty="0" smtClean="0"/>
              <a:t>YM finally mentions the reason dejection</a:t>
            </a:r>
            <a:endParaRPr 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449F43D-9095-4E83-93A5-86F0C609A562}"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6</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Instead</a:t>
            </a:r>
            <a:r>
              <a:rPr lang="en-US" baseline="0" dirty="0" smtClean="0"/>
              <a:t> of inquiry, YM statements about Lord’s glories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7</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Balaram" pitchFamily="2" charset="0"/>
              </a:rPr>
              <a:t> northern top of the universe, and there is a great ocean of milk where the Lord resides on the bed of the Ananta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earth, water, fire, air, sky, the total energy and false ego — 10 times</a:t>
            </a:r>
          </a:p>
          <a:p>
            <a:r>
              <a:rPr lang="en-US" dirty="0" smtClean="0"/>
              <a:t>Casual ocean- universes are floating like footballs,</a:t>
            </a:r>
          </a:p>
          <a:p>
            <a:r>
              <a:rPr lang="en-US" dirty="0" smtClean="0"/>
              <a:t>, </a:t>
            </a:r>
            <a:r>
              <a:rPr lang="en-US" dirty="0" err="1" smtClean="0"/>
              <a:t>brahmajyoti</a:t>
            </a:r>
            <a:r>
              <a:rPr lang="en-US" baseline="0" dirty="0" smtClean="0"/>
              <a:t> – </a:t>
            </a:r>
            <a:r>
              <a:rPr lang="en-US" baseline="0" dirty="0" err="1" smtClean="0"/>
              <a:t>spirutual</a:t>
            </a:r>
            <a:r>
              <a:rPr lang="en-US" baseline="0" dirty="0" smtClean="0"/>
              <a:t> sky.. Millions of planets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8</a:t>
            </a:fld>
            <a:endParaRPr lang="en-US"/>
          </a:p>
        </p:txBody>
      </p:sp>
    </p:spTree>
    <p:extLst>
      <p:ext uri="{BB962C8B-B14F-4D97-AF65-F5344CB8AC3E}">
        <p14:creationId xmlns:p14="http://schemas.microsoft.com/office/powerpoint/2010/main" val="266323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Balaram" pitchFamily="2" charset="0"/>
              </a:rPr>
              <a:t>YM </a:t>
            </a:r>
            <a:r>
              <a:rPr lang="en-US" dirty="0" smtClean="0"/>
              <a:t>compared the inhabitants of Dvärakä to the </a:t>
            </a:r>
            <a:r>
              <a:rPr lang="en-US" dirty="0" err="1" smtClean="0"/>
              <a:t>Mahä-pauruñikas</a:t>
            </a:r>
            <a:r>
              <a:rPr lang="en-US" dirty="0" smtClean="0"/>
              <a:t> of </a:t>
            </a:r>
            <a:r>
              <a:rPr lang="en-US" dirty="0" err="1" smtClean="0"/>
              <a:t>Vaikuntaloka</a:t>
            </a:r>
            <a:r>
              <a:rPr lang="en-US" dirty="0" smtClean="0"/>
              <a:t> because they are so happy with the Lord</a:t>
            </a:r>
          </a:p>
          <a:p>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9</a:t>
            </a:fld>
            <a:endParaRPr lang="en-US"/>
          </a:p>
        </p:txBody>
      </p:sp>
    </p:spTree>
    <p:extLst>
      <p:ext uri="{BB962C8B-B14F-4D97-AF65-F5344CB8AC3E}">
        <p14:creationId xmlns:p14="http://schemas.microsoft.com/office/powerpoint/2010/main" val="3604734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 name="Picture 177" descr="csk_biorep_page1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10BC3DC1-AA0A-4972-8D89-51A611247D0F}" type="slidenum">
              <a:rPr lang="en-US"/>
              <a:pPr>
                <a:defRPr/>
              </a:pPr>
              <a:t>‹#›</a:t>
            </a:fld>
            <a:endParaRPr lang="en-US"/>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179680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AE41085-2F18-403E-B7AB-E2A19E48B7B5}" type="slidenum">
              <a:rPr lang="en-US"/>
              <a:pPr>
                <a:defRPr/>
              </a:pPr>
              <a:t>‹#›</a:t>
            </a:fld>
            <a:endParaRPr lang="en-US"/>
          </a:p>
        </p:txBody>
      </p:sp>
    </p:spTree>
    <p:extLst>
      <p:ext uri="{BB962C8B-B14F-4D97-AF65-F5344CB8AC3E}">
        <p14:creationId xmlns:p14="http://schemas.microsoft.com/office/powerpoint/2010/main" val="102373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394FBBA8-60AF-4C44-B726-37B94458F346}" type="slidenum">
              <a:rPr lang="en-US"/>
              <a:pPr>
                <a:defRPr/>
              </a:pPr>
              <a:t>‹#›</a:t>
            </a:fld>
            <a:endParaRPr lang="en-US"/>
          </a:p>
        </p:txBody>
      </p:sp>
    </p:spTree>
    <p:extLst>
      <p:ext uri="{BB962C8B-B14F-4D97-AF65-F5344CB8AC3E}">
        <p14:creationId xmlns:p14="http://schemas.microsoft.com/office/powerpoint/2010/main" val="414997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E495A0C-8C84-4D97-A257-E7475343992E}" type="slidenum">
              <a:rPr lang="en-US"/>
              <a:pPr>
                <a:defRPr/>
              </a:pPr>
              <a:t>‹#›</a:t>
            </a:fld>
            <a:endParaRPr lang="en-US"/>
          </a:p>
        </p:txBody>
      </p:sp>
    </p:spTree>
    <p:extLst>
      <p:ext uri="{BB962C8B-B14F-4D97-AF65-F5344CB8AC3E}">
        <p14:creationId xmlns:p14="http://schemas.microsoft.com/office/powerpoint/2010/main" val="5877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19124FED-26B4-4A9E-955F-0C5CEABE2F54}"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7425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AA601D83-D2DE-400A-9F6B-86D4EE8166B4}" type="slidenum">
              <a:rPr lang="en-US"/>
              <a:pPr>
                <a:defRPr/>
              </a:pPr>
              <a:t>‹#›</a:t>
            </a:fld>
            <a:endParaRPr lang="en-US"/>
          </a:p>
        </p:txBody>
      </p:sp>
    </p:spTree>
    <p:extLst>
      <p:ext uri="{BB962C8B-B14F-4D97-AF65-F5344CB8AC3E}">
        <p14:creationId xmlns:p14="http://schemas.microsoft.com/office/powerpoint/2010/main" val="33066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70F54FA7-16A2-4FA8-A350-1FF30B25DE10}" type="slidenum">
              <a:rPr lang="en-US"/>
              <a:pPr>
                <a:defRPr/>
              </a:pPr>
              <a:t>‹#›</a:t>
            </a:fld>
            <a:endParaRPr lang="en-US"/>
          </a:p>
        </p:txBody>
      </p:sp>
    </p:spTree>
    <p:extLst>
      <p:ext uri="{BB962C8B-B14F-4D97-AF65-F5344CB8AC3E}">
        <p14:creationId xmlns:p14="http://schemas.microsoft.com/office/powerpoint/2010/main" val="17491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95192F1C-F1A9-46EE-951E-88B335513A41}" type="slidenum">
              <a:rPr lang="en-US"/>
              <a:pPr>
                <a:defRPr/>
              </a:pPr>
              <a:t>‹#›</a:t>
            </a:fld>
            <a:endParaRPr lang="en-US"/>
          </a:p>
        </p:txBody>
      </p:sp>
    </p:spTree>
    <p:extLst>
      <p:ext uri="{BB962C8B-B14F-4D97-AF65-F5344CB8AC3E}">
        <p14:creationId xmlns:p14="http://schemas.microsoft.com/office/powerpoint/2010/main" val="171481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CD08BEB-73E0-43DC-8231-A295E9E09415}" type="slidenum">
              <a:rPr lang="en-US"/>
              <a:pPr>
                <a:defRPr/>
              </a:pPr>
              <a:t>‹#›</a:t>
            </a:fld>
            <a:endParaRPr lang="en-US"/>
          </a:p>
        </p:txBody>
      </p:sp>
    </p:spTree>
    <p:extLst>
      <p:ext uri="{BB962C8B-B14F-4D97-AF65-F5344CB8AC3E}">
        <p14:creationId xmlns:p14="http://schemas.microsoft.com/office/powerpoint/2010/main" val="220747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FBC218EA-B0D4-4AF7-9949-7B31517CE421}" type="slidenum">
              <a:rPr lang="en-US"/>
              <a:pPr>
                <a:defRPr/>
              </a:pPr>
              <a:t>‹#›</a:t>
            </a:fld>
            <a:endParaRPr lang="en-US"/>
          </a:p>
        </p:txBody>
      </p:sp>
    </p:spTree>
    <p:extLst>
      <p:ext uri="{BB962C8B-B14F-4D97-AF65-F5344CB8AC3E}">
        <p14:creationId xmlns:p14="http://schemas.microsoft.com/office/powerpoint/2010/main" val="20596224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11A41D8-438E-4D42-8551-6F8258B1CC65}" type="slidenum">
              <a:rPr lang="en-US"/>
              <a:pPr>
                <a:defRPr/>
              </a:pPr>
              <a:t>‹#›</a:t>
            </a:fld>
            <a:endParaRPr lang="en-US"/>
          </a:p>
        </p:txBody>
      </p:sp>
    </p:spTree>
    <p:extLst>
      <p:ext uri="{BB962C8B-B14F-4D97-AF65-F5344CB8AC3E}">
        <p14:creationId xmlns:p14="http://schemas.microsoft.com/office/powerpoint/2010/main" val="27200356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5515B3B6-FD02-445E-A1D5-5F097A7C60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58" r:id="rId2"/>
    <p:sldLayoutId id="2147483764" r:id="rId3"/>
    <p:sldLayoutId id="2147483759" r:id="rId4"/>
    <p:sldLayoutId id="2147483760" r:id="rId5"/>
    <p:sldLayoutId id="2147483761" r:id="rId6"/>
    <p:sldLayoutId id="2147483765" r:id="rId7"/>
    <p:sldLayoutId id="2147483766" r:id="rId8"/>
    <p:sldLayoutId id="2147483767" r:id="rId9"/>
    <p:sldLayoutId id="2147483762" r:id="rId10"/>
    <p:sldLayoutId id="2147483768"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1612900" y="50800"/>
            <a:ext cx="5778500" cy="1320800"/>
          </a:xfrm>
        </p:spPr>
        <p:txBody>
          <a:bodyPr/>
          <a:lstStyle/>
          <a:p>
            <a:pPr eaLnBrk="1" fontAlgn="auto" hangingPunct="1">
              <a:spcAft>
                <a:spcPts val="0"/>
              </a:spcAft>
              <a:defRPr/>
            </a:pPr>
            <a:r>
              <a:rPr lang="en-US" sz="2800" b="1" dirty="0" smtClean="0">
                <a:solidFill>
                  <a:schemeClr val="tx1"/>
                </a:solidFill>
                <a:latin typeface="Balaram" pitchFamily="2" charset="0"/>
              </a:rPr>
              <a:t> </a:t>
            </a:r>
            <a:r>
              <a:rPr lang="en-US" sz="2800" dirty="0" err="1">
                <a:solidFill>
                  <a:schemeClr val="tx1"/>
                </a:solidFill>
                <a:latin typeface="Balaram" pitchFamily="2" charset="0"/>
              </a:rPr>
              <a:t>Śrīmad</a:t>
            </a:r>
            <a:r>
              <a:rPr lang="en-US" sz="2800" dirty="0">
                <a:solidFill>
                  <a:schemeClr val="tx1"/>
                </a:solidFill>
                <a:latin typeface="Balaram" pitchFamily="2" charset="0"/>
              </a:rPr>
              <a:t> </a:t>
            </a:r>
            <a:r>
              <a:rPr lang="en-US" sz="2800" dirty="0" err="1" smtClean="0">
                <a:solidFill>
                  <a:schemeClr val="tx1"/>
                </a:solidFill>
                <a:latin typeface="Balaram" pitchFamily="2" charset="0"/>
              </a:rPr>
              <a:t>Bhāgavatam</a:t>
            </a:r>
            <a:endParaRPr lang="en-US" sz="2800" b="1" dirty="0" smtClean="0">
              <a:solidFill>
                <a:schemeClr val="tx1"/>
              </a:solidFill>
              <a:latin typeface="Balaram" pitchFamily="2" charset="0"/>
            </a:endParaRPr>
          </a:p>
        </p:txBody>
      </p:sp>
      <p:sp>
        <p:nvSpPr>
          <p:cNvPr id="5" name="TextBox 4"/>
          <p:cNvSpPr txBox="1"/>
          <p:nvPr/>
        </p:nvSpPr>
        <p:spPr>
          <a:xfrm>
            <a:off x="1971768" y="5448300"/>
            <a:ext cx="5200463" cy="892552"/>
          </a:xfrm>
          <a:prstGeom prst="rect">
            <a:avLst/>
          </a:prstGeom>
          <a:noFill/>
        </p:spPr>
        <p:txBody>
          <a:bodyPr wrap="none">
            <a:spAutoFit/>
          </a:bodyPr>
          <a:lstStyle/>
          <a:p>
            <a:pPr>
              <a:defRPr/>
            </a:pPr>
            <a:r>
              <a:rPr lang="en-US" sz="2800" b="1" dirty="0" smtClean="0">
                <a:solidFill>
                  <a:schemeClr val="accent2">
                    <a:lumMod val="25000"/>
                  </a:schemeClr>
                </a:solidFill>
                <a:latin typeface="Balaram" pitchFamily="2" charset="0"/>
                <a:ea typeface="+mj-ea"/>
                <a:cs typeface="+mj-cs"/>
              </a:rPr>
              <a:t>1.14.35–44</a:t>
            </a:r>
            <a:endParaRPr lang="en-US" sz="2800" b="1" dirty="0">
              <a:solidFill>
                <a:schemeClr val="accent2">
                  <a:lumMod val="25000"/>
                </a:schemeClr>
              </a:solidFill>
              <a:latin typeface="Balaram" pitchFamily="2" charset="0"/>
              <a:ea typeface="+mj-ea"/>
              <a:cs typeface="+mj-cs"/>
            </a:endParaRPr>
          </a:p>
          <a:p>
            <a:pPr>
              <a:defRPr/>
            </a:pPr>
            <a:r>
              <a:rPr lang="en-US" b="1" dirty="0" err="1" smtClean="0">
                <a:solidFill>
                  <a:schemeClr val="accent2">
                    <a:lumMod val="25000"/>
                  </a:schemeClr>
                </a:solidFill>
                <a:latin typeface="Balaram" pitchFamily="2" charset="0"/>
                <a:ea typeface="+mj-ea"/>
                <a:cs typeface="+mj-cs"/>
              </a:rPr>
              <a:t>Yudhiñöhira</a:t>
            </a:r>
            <a:r>
              <a:rPr lang="en-US" b="1" dirty="0" smtClean="0">
                <a:solidFill>
                  <a:schemeClr val="accent2">
                    <a:lumMod val="25000"/>
                  </a:schemeClr>
                </a:solidFill>
                <a:latin typeface="Balaram" pitchFamily="2" charset="0"/>
                <a:ea typeface="+mj-ea"/>
                <a:cs typeface="+mj-cs"/>
              </a:rPr>
              <a:t> Maharaja Inquires </a:t>
            </a:r>
            <a:r>
              <a:rPr lang="en-US" b="1" dirty="0" err="1" smtClean="0">
                <a:solidFill>
                  <a:schemeClr val="accent2">
                    <a:lumMod val="25000"/>
                  </a:schemeClr>
                </a:solidFill>
                <a:latin typeface="Balaram" pitchFamily="2" charset="0"/>
                <a:ea typeface="+mj-ea"/>
                <a:cs typeface="+mj-cs"/>
              </a:rPr>
              <a:t>Arjuna</a:t>
            </a:r>
            <a:endParaRPr lang="en-US" b="1" dirty="0">
              <a:solidFill>
                <a:schemeClr val="accent2">
                  <a:lumMod val="25000"/>
                </a:schemeClr>
              </a:solidFill>
              <a:latin typeface="Balaram" pitchFamily="2" charset="0"/>
              <a:ea typeface="+mj-ea"/>
              <a:cs typeface="+mj-cs"/>
            </a:endParaRPr>
          </a:p>
        </p:txBody>
      </p:sp>
      <p:pic>
        <p:nvPicPr>
          <p:cNvPr id="6" name="Content Placeholder 3" descr="pariks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04900"/>
            <a:ext cx="655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524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1.14.37</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003300"/>
            <a:ext cx="8509000" cy="2209800"/>
          </a:xfrm>
          <a:prstGeom prst="rect">
            <a:avLst/>
          </a:prstGeom>
          <a:noFill/>
          <a:ln w="9525">
            <a:noFill/>
            <a:miter lim="800000"/>
            <a:headEnd/>
            <a:tailEnd/>
          </a:ln>
          <a:effectLst/>
        </p:spPr>
        <p:txBody>
          <a:bodyPr anchor="b">
            <a:normAutofit/>
          </a:bodyPr>
          <a:lstStyle/>
          <a:p>
            <a:pPr>
              <a:defRPr/>
            </a:pPr>
            <a:r>
              <a:rPr lang="vi-VN" sz="3200" dirty="0">
                <a:solidFill>
                  <a:schemeClr val="accent2">
                    <a:lumMod val="25000"/>
                  </a:schemeClr>
                </a:solidFill>
                <a:latin typeface="Balaram" pitchFamily="2" charset="0"/>
              </a:rPr>
              <a:t>yat-päda-çuçrüñaëa-mukhya-karmaëä</a:t>
            </a:r>
          </a:p>
          <a:p>
            <a:pPr>
              <a:defRPr/>
            </a:pPr>
            <a:r>
              <a:rPr lang="vi-VN" sz="3200" dirty="0">
                <a:solidFill>
                  <a:schemeClr val="accent2">
                    <a:lumMod val="25000"/>
                  </a:schemeClr>
                </a:solidFill>
                <a:latin typeface="Balaram" pitchFamily="2" charset="0"/>
              </a:rPr>
              <a:t>satyädayo dvy-añöa-sahasra-yoñitaù</a:t>
            </a:r>
          </a:p>
          <a:p>
            <a:pPr>
              <a:defRPr/>
            </a:pPr>
            <a:r>
              <a:rPr lang="vi-VN" sz="3200" dirty="0">
                <a:solidFill>
                  <a:schemeClr val="accent2">
                    <a:lumMod val="25000"/>
                  </a:schemeClr>
                </a:solidFill>
                <a:latin typeface="Balaram" pitchFamily="2" charset="0"/>
              </a:rPr>
              <a:t>nirjitya saìkhye tri-daçäàs tad-äçiño</a:t>
            </a:r>
          </a:p>
          <a:p>
            <a:pPr>
              <a:defRPr/>
            </a:pPr>
            <a:r>
              <a:rPr lang="vi-VN" sz="3200" dirty="0">
                <a:solidFill>
                  <a:schemeClr val="accent2">
                    <a:lumMod val="25000"/>
                  </a:schemeClr>
                </a:solidFill>
                <a:latin typeface="Balaram" pitchFamily="2" charset="0"/>
              </a:rPr>
              <a:t>haranti vajräyudha-vallabhocitäù</a:t>
            </a:r>
            <a:endParaRPr lang="en-US" sz="3200" dirty="0">
              <a:solidFill>
                <a:schemeClr val="accent2">
                  <a:lumMod val="25000"/>
                </a:schemeClr>
              </a:solidFill>
              <a:latin typeface="Balaram" pitchFamily="2" charset="0"/>
            </a:endParaRPr>
          </a:p>
        </p:txBody>
      </p:sp>
      <p:sp>
        <p:nvSpPr>
          <p:cNvPr id="2" name="TextBox 1"/>
          <p:cNvSpPr txBox="1"/>
          <p:nvPr/>
        </p:nvSpPr>
        <p:spPr>
          <a:xfrm>
            <a:off x="382588" y="3382963"/>
            <a:ext cx="8177212" cy="2431435"/>
          </a:xfrm>
          <a:prstGeom prst="rect">
            <a:avLst/>
          </a:prstGeom>
          <a:noFill/>
        </p:spPr>
        <p:txBody>
          <a:bodyPr wrap="square">
            <a:spAutoFit/>
          </a:bodyPr>
          <a:lstStyle/>
          <a:p>
            <a:pPr>
              <a:defRPr/>
            </a:pPr>
            <a:r>
              <a:rPr lang="en-US" dirty="0">
                <a:solidFill>
                  <a:schemeClr val="accent1">
                    <a:lumMod val="50000"/>
                  </a:schemeClr>
                </a:solidFill>
                <a:latin typeface="Balaram" pitchFamily="2" charset="0"/>
              </a:rPr>
              <a:t>Simply by administering </a:t>
            </a:r>
            <a:r>
              <a:rPr lang="en-US" b="1" dirty="0">
                <a:solidFill>
                  <a:srgbClr val="C00000"/>
                </a:solidFill>
                <a:latin typeface="Balaram" pitchFamily="2" charset="0"/>
              </a:rPr>
              <a:t>comforts at the lotus feet </a:t>
            </a:r>
            <a:r>
              <a:rPr lang="en-US" dirty="0">
                <a:solidFill>
                  <a:schemeClr val="accent1">
                    <a:lumMod val="50000"/>
                  </a:schemeClr>
                </a:solidFill>
                <a:latin typeface="Balaram" pitchFamily="2" charset="0"/>
              </a:rPr>
              <a:t>of the Lord, which is the most important of all services, the queens at Dvärakä, headed by Satyabhämä, induced the Lord to conquer the demigods. Thus the queens enjoy things which are prerogatives of the wives of the controller of thunderbolts.</a:t>
            </a:r>
            <a:r>
              <a:rPr lang="en-US" sz="800" kern="0" dirty="0">
                <a:solidFill>
                  <a:schemeClr val="accent1">
                    <a:lumMod val="50000"/>
                  </a:schemeClr>
                </a:solidFill>
                <a:latin typeface="Balaram" pitchFamily="2" charset="0"/>
                <a:ea typeface="Times New Roman" pitchFamily="18" charset="0"/>
                <a:cs typeface="Tahoma" pitchFamily="34" charset="0"/>
              </a:rPr>
              <a:t/>
            </a:r>
            <a:br>
              <a:rPr lang="en-US" sz="800" kern="0" dirty="0">
                <a:solidFill>
                  <a:schemeClr val="accent1">
                    <a:lumMod val="50000"/>
                  </a:schemeClr>
                </a:solidFill>
                <a:latin typeface="Balaram" pitchFamily="2" charset="0"/>
                <a:ea typeface="Times New Roman" pitchFamily="18" charset="0"/>
                <a:cs typeface="Tahoma" pitchFamily="34" charset="0"/>
              </a:rPr>
            </a:br>
            <a:endParaRPr lang="en-US" sz="800" kern="0" dirty="0">
              <a:solidFill>
                <a:schemeClr val="accent1">
                  <a:lumMod val="50000"/>
                </a:schemeClr>
              </a:solidFill>
            </a:endParaRPr>
          </a:p>
          <a:p>
            <a:pPr>
              <a:defRPr/>
            </a:pP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4" name="TextBox 3"/>
          <p:cNvSpPr txBox="1">
            <a:spLocks noChangeArrowheads="1"/>
          </p:cNvSpPr>
          <p:nvPr/>
        </p:nvSpPr>
        <p:spPr bwMode="auto">
          <a:xfrm>
            <a:off x="388938" y="215900"/>
            <a:ext cx="81932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 typeface="Arial" charset="0"/>
              <a:buChar char="•"/>
            </a:pPr>
            <a:r>
              <a:rPr lang="vi-VN" dirty="0">
                <a:latin typeface="Balaram" pitchFamily="2" charset="0"/>
              </a:rPr>
              <a:t>Satyabhämä</a:t>
            </a:r>
            <a:endParaRPr lang="en-US" dirty="0">
              <a:latin typeface="Balaram" pitchFamily="2" charset="0"/>
            </a:endParaRPr>
          </a:p>
          <a:p>
            <a:pPr algn="l" eaLnBrk="1" hangingPunct="1">
              <a:buFont typeface="Arial" charset="0"/>
              <a:buChar char="•"/>
            </a:pPr>
            <a:r>
              <a:rPr lang="en-US" dirty="0" err="1">
                <a:latin typeface="Balaram" pitchFamily="2" charset="0"/>
              </a:rPr>
              <a:t>pärijäta</a:t>
            </a:r>
            <a:r>
              <a:rPr lang="en-US" dirty="0">
                <a:latin typeface="Balaram" pitchFamily="2" charset="0"/>
              </a:rPr>
              <a:t> flower </a:t>
            </a:r>
            <a:r>
              <a:rPr lang="en-US" dirty="0" smtClean="0">
                <a:latin typeface="Balaram" pitchFamily="2" charset="0"/>
              </a:rPr>
              <a:t>- Special </a:t>
            </a:r>
            <a:r>
              <a:rPr lang="en-US" dirty="0">
                <a:latin typeface="Balaram" pitchFamily="2" charset="0"/>
              </a:rPr>
              <a:t>prerogatives of the demigods in the </a:t>
            </a:r>
            <a:endParaRPr lang="en-US" dirty="0" smtClean="0">
              <a:latin typeface="Balaram" pitchFamily="2" charset="0"/>
            </a:endParaRPr>
          </a:p>
          <a:p>
            <a:pPr marL="457200" lvl="1" indent="0" algn="l" eaLnBrk="1" hangingPunct="1"/>
            <a:r>
              <a:rPr lang="en-US" dirty="0">
                <a:latin typeface="Balaram" pitchFamily="2" charset="0"/>
              </a:rPr>
              <a:t>	</a:t>
            </a:r>
            <a:r>
              <a:rPr lang="en-US" dirty="0" smtClean="0">
                <a:latin typeface="Balaram" pitchFamily="2" charset="0"/>
              </a:rPr>
              <a:t>		</a:t>
            </a:r>
            <a:r>
              <a:rPr lang="en-US" dirty="0" smtClean="0">
                <a:latin typeface="Balaram" pitchFamily="2" charset="0"/>
              </a:rPr>
              <a:t>heavenly </a:t>
            </a:r>
            <a:r>
              <a:rPr lang="en-US" dirty="0">
                <a:latin typeface="Balaram" pitchFamily="2" charset="0"/>
              </a:rPr>
              <a:t>planets</a:t>
            </a:r>
            <a:r>
              <a:rPr lang="vi-VN" dirty="0" smtClean="0"/>
              <a:t> </a:t>
            </a:r>
            <a:endParaRPr lang="en-US" dirty="0" smtClean="0">
              <a:latin typeface="Balaram" pitchFamily="2" charset="0"/>
            </a:endParaRPr>
          </a:p>
          <a:p>
            <a:pPr algn="l" eaLnBrk="1" hangingPunct="1">
              <a:buFont typeface="Arial" charset="0"/>
              <a:buChar char="•"/>
            </a:pPr>
            <a:r>
              <a:rPr lang="vi-VN" dirty="0">
                <a:latin typeface="Balaram" pitchFamily="2" charset="0"/>
              </a:rPr>
              <a:t>Satyabhämä </a:t>
            </a:r>
            <a:r>
              <a:rPr lang="en-US" dirty="0">
                <a:latin typeface="Balaram" pitchFamily="2" charset="0"/>
              </a:rPr>
              <a:t>meeting </a:t>
            </a:r>
            <a:r>
              <a:rPr lang="en-US" dirty="0" err="1">
                <a:latin typeface="Balaram" pitchFamily="2" charset="0"/>
              </a:rPr>
              <a:t>Draupadé</a:t>
            </a:r>
            <a:endParaRPr lang="en-US" dirty="0">
              <a:latin typeface="Balaram" pitchFamily="2" charset="0"/>
            </a:endParaRPr>
          </a:p>
        </p:txBody>
      </p:sp>
      <p:sp>
        <p:nvSpPr>
          <p:cNvPr id="5" name="TextBox 4"/>
          <p:cNvSpPr txBox="1"/>
          <p:nvPr/>
        </p:nvSpPr>
        <p:spPr>
          <a:xfrm>
            <a:off x="958850" y="2311400"/>
            <a:ext cx="7651454" cy="830997"/>
          </a:xfrm>
          <a:prstGeom prst="rect">
            <a:avLst/>
          </a:prstGeom>
          <a:noFill/>
        </p:spPr>
        <p:txBody>
          <a:bodyPr wrap="none">
            <a:spAutoFit/>
          </a:bodyPr>
          <a:lstStyle/>
          <a:p>
            <a:pPr algn="l">
              <a:defRPr/>
            </a:pPr>
            <a:r>
              <a:rPr lang="en-US" dirty="0" smtClean="0">
                <a:latin typeface="Balaram" pitchFamily="2" charset="0"/>
              </a:rPr>
              <a:t>Lord </a:t>
            </a:r>
            <a:r>
              <a:rPr lang="en-US" dirty="0" smtClean="0">
                <a:latin typeface="Balaram" pitchFamily="2" charset="0"/>
              </a:rPr>
              <a:t>got </a:t>
            </a:r>
            <a:r>
              <a:rPr lang="en-US" dirty="0" err="1" smtClean="0">
                <a:latin typeface="Balaram" pitchFamily="2" charset="0"/>
              </a:rPr>
              <a:t>parijata</a:t>
            </a:r>
            <a:r>
              <a:rPr lang="en-US" dirty="0" smtClean="0">
                <a:latin typeface="Balaram" pitchFamily="2" charset="0"/>
              </a:rPr>
              <a:t> flower by force to </a:t>
            </a:r>
            <a:r>
              <a:rPr lang="en-US" dirty="0" smtClean="0">
                <a:latin typeface="Balaram" pitchFamily="2" charset="0"/>
              </a:rPr>
              <a:t>please </a:t>
            </a:r>
            <a:r>
              <a:rPr lang="vi-VN" dirty="0" smtClean="0">
                <a:latin typeface="Balaram" pitchFamily="2" charset="0"/>
              </a:rPr>
              <a:t>Satyabhämä</a:t>
            </a:r>
            <a:r>
              <a:rPr lang="en-US" dirty="0" smtClean="0">
                <a:latin typeface="Balaram" pitchFamily="2" charset="0"/>
              </a:rPr>
              <a:t> </a:t>
            </a:r>
            <a:endParaRPr lang="en-US" dirty="0">
              <a:latin typeface="Balaram" pitchFamily="2" charset="0"/>
            </a:endParaRPr>
          </a:p>
          <a:p>
            <a:pPr algn="l">
              <a:defRPr/>
            </a:pPr>
            <a:r>
              <a:rPr lang="en-US" dirty="0">
                <a:latin typeface="Balaram" pitchFamily="2" charset="0"/>
              </a:rPr>
              <a:t>Lord played the part of a faithful and complete </a:t>
            </a:r>
            <a:r>
              <a:rPr lang="en-US" dirty="0" smtClean="0">
                <a:latin typeface="Balaram" pitchFamily="2" charset="0"/>
              </a:rPr>
              <a:t>husband</a:t>
            </a:r>
            <a:r>
              <a:rPr lang="en-US" dirty="0">
                <a:latin typeface="Balaram" pitchFamily="2" charset="0"/>
              </a:rPr>
              <a:t>	 </a:t>
            </a:r>
          </a:p>
        </p:txBody>
      </p:sp>
      <p:sp>
        <p:nvSpPr>
          <p:cNvPr id="8" name="TextBox 7"/>
          <p:cNvSpPr txBox="1">
            <a:spLocks noChangeArrowheads="1"/>
          </p:cNvSpPr>
          <p:nvPr/>
        </p:nvSpPr>
        <p:spPr bwMode="auto">
          <a:xfrm>
            <a:off x="532717" y="1862138"/>
            <a:ext cx="5197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dirty="0" smtClean="0">
                <a:latin typeface="Balaram" pitchFamily="2" charset="0"/>
              </a:rPr>
              <a:t>Administering all comforts to the </a:t>
            </a:r>
            <a:r>
              <a:rPr lang="en-US" dirty="0">
                <a:latin typeface="Balaram" pitchFamily="2" charset="0"/>
              </a:rPr>
              <a:t>Lord </a:t>
            </a:r>
          </a:p>
        </p:txBody>
      </p:sp>
      <p:sp>
        <p:nvSpPr>
          <p:cNvPr id="9" name="TextBox 8"/>
          <p:cNvSpPr txBox="1"/>
          <p:nvPr/>
        </p:nvSpPr>
        <p:spPr>
          <a:xfrm>
            <a:off x="1366478" y="4686300"/>
            <a:ext cx="7303217" cy="1569660"/>
          </a:xfrm>
          <a:prstGeom prst="rect">
            <a:avLst/>
          </a:prstGeom>
          <a:noFill/>
        </p:spPr>
        <p:txBody>
          <a:bodyPr wrap="none">
            <a:spAutoFit/>
          </a:bodyPr>
          <a:lstStyle/>
          <a:p>
            <a:pPr>
              <a:defRPr/>
            </a:pPr>
            <a:r>
              <a:rPr lang="en-US" i="1" dirty="0">
                <a:solidFill>
                  <a:schemeClr val="accent1">
                    <a:lumMod val="50000"/>
                  </a:schemeClr>
                </a:solidFill>
              </a:rPr>
              <a:t>“since the Lord is the proprietor of everything within His </a:t>
            </a:r>
            <a:endParaRPr lang="en-US" i="1" dirty="0" smtClean="0">
              <a:solidFill>
                <a:schemeClr val="accent1">
                  <a:lumMod val="50000"/>
                </a:schemeClr>
              </a:solidFill>
            </a:endParaRPr>
          </a:p>
          <a:p>
            <a:pPr>
              <a:defRPr/>
            </a:pPr>
            <a:r>
              <a:rPr lang="en-US" i="1" dirty="0" smtClean="0">
                <a:solidFill>
                  <a:schemeClr val="accent1">
                    <a:lumMod val="50000"/>
                  </a:schemeClr>
                </a:solidFill>
              </a:rPr>
              <a:t>creation</a:t>
            </a:r>
            <a:r>
              <a:rPr lang="en-US" i="1" dirty="0">
                <a:solidFill>
                  <a:schemeClr val="accent1">
                    <a:lumMod val="50000"/>
                  </a:schemeClr>
                </a:solidFill>
              </a:rPr>
              <a:t>, it is </a:t>
            </a:r>
            <a:r>
              <a:rPr lang="en-US" i="1" dirty="0" smtClean="0">
                <a:solidFill>
                  <a:schemeClr val="accent1">
                    <a:lumMod val="50000"/>
                  </a:schemeClr>
                </a:solidFill>
              </a:rPr>
              <a:t>not </a:t>
            </a:r>
            <a:r>
              <a:rPr lang="en-US" i="1" dirty="0">
                <a:solidFill>
                  <a:schemeClr val="accent1">
                    <a:lumMod val="50000"/>
                  </a:schemeClr>
                </a:solidFill>
              </a:rPr>
              <a:t>very astonishing for the </a:t>
            </a:r>
            <a:r>
              <a:rPr lang="en-US" i="1" dirty="0" smtClean="0">
                <a:solidFill>
                  <a:schemeClr val="accent1">
                    <a:lumMod val="50000"/>
                  </a:schemeClr>
                </a:solidFill>
              </a:rPr>
              <a:t>queens</a:t>
            </a:r>
          </a:p>
          <a:p>
            <a:pPr>
              <a:defRPr/>
            </a:pPr>
            <a:r>
              <a:rPr lang="en-US" i="1" dirty="0" smtClean="0">
                <a:solidFill>
                  <a:schemeClr val="accent1">
                    <a:lumMod val="50000"/>
                  </a:schemeClr>
                </a:solidFill>
              </a:rPr>
              <a:t> </a:t>
            </a:r>
            <a:r>
              <a:rPr lang="en-US" i="1" dirty="0">
                <a:solidFill>
                  <a:schemeClr val="accent1">
                    <a:lumMod val="50000"/>
                  </a:schemeClr>
                </a:solidFill>
              </a:rPr>
              <a:t>of Dvärakä to have any rare thing from </a:t>
            </a:r>
            <a:endParaRPr lang="en-US" i="1" dirty="0" smtClean="0">
              <a:solidFill>
                <a:schemeClr val="accent1">
                  <a:lumMod val="50000"/>
                </a:schemeClr>
              </a:solidFill>
            </a:endParaRPr>
          </a:p>
          <a:p>
            <a:pPr>
              <a:defRPr/>
            </a:pPr>
            <a:r>
              <a:rPr lang="en-US" i="1" dirty="0" smtClean="0">
                <a:solidFill>
                  <a:schemeClr val="accent1">
                    <a:lumMod val="50000"/>
                  </a:schemeClr>
                </a:solidFill>
              </a:rPr>
              <a:t>any </a:t>
            </a:r>
            <a:r>
              <a:rPr lang="en-US" i="1" dirty="0">
                <a:solidFill>
                  <a:schemeClr val="accent1">
                    <a:lumMod val="50000"/>
                  </a:schemeClr>
                </a:solidFill>
              </a:rPr>
              <a:t>part of the universe”</a:t>
            </a:r>
          </a:p>
        </p:txBody>
      </p:sp>
      <p:sp>
        <p:nvSpPr>
          <p:cNvPr id="2" name="TextBox 1"/>
          <p:cNvSpPr txBox="1"/>
          <p:nvPr/>
        </p:nvSpPr>
        <p:spPr>
          <a:xfrm>
            <a:off x="580194" y="3270071"/>
            <a:ext cx="7576113" cy="1200329"/>
          </a:xfrm>
          <a:prstGeom prst="rect">
            <a:avLst/>
          </a:prstGeom>
          <a:noFill/>
        </p:spPr>
        <p:txBody>
          <a:bodyPr wrap="none" rtlCol="0">
            <a:spAutoFit/>
          </a:bodyPr>
          <a:lstStyle/>
          <a:p>
            <a:pPr algn="l"/>
            <a:r>
              <a:rPr lang="en-US" dirty="0" smtClean="0"/>
              <a:t>Cause of </a:t>
            </a:r>
            <a:r>
              <a:rPr lang="en-US" dirty="0" err="1" smtClean="0"/>
              <a:t>falldown</a:t>
            </a:r>
            <a:r>
              <a:rPr lang="en-US" dirty="0" smtClean="0"/>
              <a:t> </a:t>
            </a:r>
            <a:r>
              <a:rPr lang="en-US" dirty="0"/>
              <a:t> </a:t>
            </a:r>
            <a:r>
              <a:rPr lang="en-US" dirty="0" smtClean="0"/>
              <a:t>- e</a:t>
            </a:r>
            <a:r>
              <a:rPr lang="en-US" dirty="0" smtClean="0"/>
              <a:t>njoyer </a:t>
            </a:r>
            <a:r>
              <a:rPr lang="en-US" dirty="0" smtClean="0"/>
              <a:t>of </a:t>
            </a:r>
            <a:r>
              <a:rPr lang="en-US" dirty="0" err="1" smtClean="0"/>
              <a:t>opulences</a:t>
            </a:r>
            <a:endParaRPr lang="en-US" dirty="0" smtClean="0"/>
          </a:p>
          <a:p>
            <a:pPr algn="l"/>
            <a:endParaRPr lang="en-US" dirty="0" smtClean="0"/>
          </a:p>
          <a:p>
            <a:r>
              <a:rPr lang="en-US" dirty="0">
                <a:latin typeface="Balaram" pitchFamily="2" charset="0"/>
              </a:rPr>
              <a:t>Lord is the proprietor of </a:t>
            </a:r>
            <a:r>
              <a:rPr lang="en-US" dirty="0" err="1" smtClean="0">
                <a:latin typeface="Balaram" pitchFamily="2" charset="0"/>
              </a:rPr>
              <a:t>everything..creator</a:t>
            </a:r>
            <a:r>
              <a:rPr lang="en-US" dirty="0" smtClean="0">
                <a:latin typeface="Balaram" pitchFamily="2" charset="0"/>
              </a:rPr>
              <a:t> and enjoyer </a:t>
            </a:r>
            <a:r>
              <a:rPr lang="en-US" dirty="0">
                <a:latin typeface="Balaram" pitchFamily="2"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1.14.38</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2446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800" dirty="0">
              <a:solidFill>
                <a:schemeClr val="accent2">
                  <a:lumMod val="25000"/>
                </a:schemeClr>
              </a:solidFill>
              <a:latin typeface="Balaram" pitchFamily="2" charset="0"/>
            </a:endParaRPr>
          </a:p>
          <a:p>
            <a:pPr>
              <a:defRPr/>
            </a:pPr>
            <a:r>
              <a:rPr lang="vi-VN" sz="12800" dirty="0">
                <a:solidFill>
                  <a:schemeClr val="accent2">
                    <a:lumMod val="25000"/>
                  </a:schemeClr>
                </a:solidFill>
                <a:latin typeface="Balaram" pitchFamily="2" charset="0"/>
              </a:rPr>
              <a:t>yad bähu-daëòäbhyudayänujévino</a:t>
            </a:r>
          </a:p>
          <a:p>
            <a:pPr>
              <a:defRPr/>
            </a:pPr>
            <a:r>
              <a:rPr lang="vi-VN" sz="12800" dirty="0">
                <a:solidFill>
                  <a:schemeClr val="accent2">
                    <a:lumMod val="25000"/>
                  </a:schemeClr>
                </a:solidFill>
                <a:latin typeface="Balaram" pitchFamily="2" charset="0"/>
              </a:rPr>
              <a:t>yadu-pravérä hy akutobhayä muhuù</a:t>
            </a:r>
          </a:p>
          <a:p>
            <a:pPr>
              <a:defRPr/>
            </a:pPr>
            <a:r>
              <a:rPr lang="vi-VN" sz="12800" dirty="0">
                <a:solidFill>
                  <a:schemeClr val="accent2">
                    <a:lumMod val="25000"/>
                  </a:schemeClr>
                </a:solidFill>
                <a:latin typeface="Balaram" pitchFamily="2" charset="0"/>
              </a:rPr>
              <a:t>adhikramanty aìghribhir ähåtäà balät</a:t>
            </a:r>
          </a:p>
          <a:p>
            <a:pPr>
              <a:defRPr/>
            </a:pPr>
            <a:r>
              <a:rPr lang="vi-VN" sz="12800" dirty="0">
                <a:solidFill>
                  <a:schemeClr val="accent2">
                    <a:lumMod val="25000"/>
                  </a:schemeClr>
                </a:solidFill>
                <a:latin typeface="Balaram" pitchFamily="2" charset="0"/>
              </a:rPr>
              <a:t>sabhäà sudharmäà </a:t>
            </a:r>
            <a:r>
              <a:rPr lang="vi-VN" sz="12800" dirty="0" smtClean="0">
                <a:solidFill>
                  <a:schemeClr val="accent2">
                    <a:lumMod val="25000"/>
                  </a:schemeClr>
                </a:solidFill>
                <a:latin typeface="Balaram" pitchFamily="2" charset="0"/>
              </a:rPr>
              <a:t>sura-sattamocitäm</a:t>
            </a:r>
            <a:endParaRPr lang="en-US" sz="12800" dirty="0" smtClean="0">
              <a:solidFill>
                <a:schemeClr val="accent2">
                  <a:lumMod val="25000"/>
                </a:schemeClr>
              </a:solidFill>
              <a:latin typeface="Balaram" pitchFamily="2" charset="0"/>
            </a:endParaRPr>
          </a:p>
          <a:p>
            <a:pPr>
              <a:defRPr/>
            </a:pPr>
            <a:endParaRPr lang="en-US" sz="16000" kern="0" dirty="0">
              <a:latin typeface="Balaram" pitchFamily="2" charset="0"/>
              <a:ea typeface="Times New Roman" pitchFamily="18" charset="0"/>
              <a:cs typeface="Tahoma" pitchFamily="34" charset="0"/>
            </a:endParaRPr>
          </a:p>
          <a:p>
            <a:pPr>
              <a:defRPr/>
            </a:pPr>
            <a:r>
              <a:rPr lang="en-US" sz="9600" dirty="0">
                <a:solidFill>
                  <a:schemeClr val="accent1">
                    <a:lumMod val="50000"/>
                  </a:schemeClr>
                </a:solidFill>
                <a:latin typeface="Balaram" pitchFamily="2" charset="0"/>
              </a:rPr>
              <a:t>The great heroes of the Yadu dynasty, being protected by the arms of Lord </a:t>
            </a:r>
            <a:r>
              <a:rPr lang="en-US" sz="9600" dirty="0" err="1">
                <a:solidFill>
                  <a:schemeClr val="accent1">
                    <a:lumMod val="50000"/>
                  </a:schemeClr>
                </a:solidFill>
                <a:latin typeface="Balaram" pitchFamily="2" charset="0"/>
              </a:rPr>
              <a:t>Çré</a:t>
            </a:r>
            <a:r>
              <a:rPr lang="en-US" sz="9600" dirty="0">
                <a:solidFill>
                  <a:schemeClr val="accent1">
                    <a:lumMod val="50000"/>
                  </a:schemeClr>
                </a:solidFill>
                <a:latin typeface="Balaram" pitchFamily="2" charset="0"/>
              </a:rPr>
              <a:t> Kåñëa, </a:t>
            </a:r>
            <a:r>
              <a:rPr lang="en-US" sz="9600" b="1" dirty="0">
                <a:solidFill>
                  <a:srgbClr val="C00000"/>
                </a:solidFill>
                <a:latin typeface="Balaram" pitchFamily="2" charset="0"/>
              </a:rPr>
              <a:t>always remain fearless in every respect</a:t>
            </a:r>
            <a:r>
              <a:rPr lang="en-US" sz="9600" dirty="0">
                <a:solidFill>
                  <a:schemeClr val="accent1">
                    <a:lumMod val="50000"/>
                  </a:schemeClr>
                </a:solidFill>
                <a:latin typeface="Balaram" pitchFamily="2" charset="0"/>
              </a:rPr>
              <a:t>. And therefore their feet trample over the </a:t>
            </a:r>
            <a:r>
              <a:rPr lang="en-US" sz="9600" dirty="0" err="1">
                <a:solidFill>
                  <a:schemeClr val="accent1">
                    <a:lumMod val="50000"/>
                  </a:schemeClr>
                </a:solidFill>
                <a:latin typeface="Balaram" pitchFamily="2" charset="0"/>
              </a:rPr>
              <a:t>Sudharmä</a:t>
            </a:r>
            <a:r>
              <a:rPr lang="en-US" sz="9600" dirty="0">
                <a:solidFill>
                  <a:schemeClr val="accent1">
                    <a:lumMod val="50000"/>
                  </a:schemeClr>
                </a:solidFill>
                <a:latin typeface="Balaram" pitchFamily="2" charset="0"/>
              </a:rPr>
              <a:t> assembly house, which the best demigods deserved but which was taken away from them.</a:t>
            </a: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18437" name="TextBox 4"/>
          <p:cNvSpPr txBox="1">
            <a:spLocks noChangeArrowheads="1"/>
          </p:cNvSpPr>
          <p:nvPr/>
        </p:nvSpPr>
        <p:spPr bwMode="auto">
          <a:xfrm>
            <a:off x="1115763" y="3060700"/>
            <a:ext cx="73224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dirty="0" smtClean="0">
                <a:solidFill>
                  <a:schemeClr val="accent1">
                    <a:lumMod val="50000"/>
                  </a:schemeClr>
                </a:solidFill>
                <a:latin typeface="Balaram" pitchFamily="2" charset="0"/>
              </a:rPr>
              <a:t>“</a:t>
            </a:r>
            <a:r>
              <a:rPr lang="en-US" i="1" dirty="0">
                <a:solidFill>
                  <a:schemeClr val="accent1">
                    <a:lumMod val="50000"/>
                  </a:schemeClr>
                </a:solidFill>
                <a:latin typeface="Balaram" pitchFamily="2" charset="0"/>
              </a:rPr>
              <a:t>Lord Kåñëa was provided with all kinds of comforts and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facilities available </a:t>
            </a:r>
            <a:r>
              <a:rPr lang="en-US" i="1" dirty="0">
                <a:solidFill>
                  <a:schemeClr val="accent1">
                    <a:lumMod val="50000"/>
                  </a:schemeClr>
                </a:solidFill>
                <a:latin typeface="Balaram" pitchFamily="2" charset="0"/>
              </a:rPr>
              <a:t>within the </a:t>
            </a:r>
            <a:r>
              <a:rPr lang="en-US" i="1" dirty="0" smtClean="0">
                <a:solidFill>
                  <a:schemeClr val="accent1">
                    <a:lumMod val="50000"/>
                  </a:schemeClr>
                </a:solidFill>
                <a:latin typeface="Balaram" pitchFamily="2" charset="0"/>
              </a:rPr>
              <a:t>universe </a:t>
            </a:r>
          </a:p>
          <a:p>
            <a:pPr eaLnBrk="1" hangingPunct="1">
              <a:defRPr/>
            </a:pPr>
            <a:r>
              <a:rPr lang="en-US" i="1" dirty="0" smtClean="0">
                <a:solidFill>
                  <a:schemeClr val="accent1">
                    <a:lumMod val="50000"/>
                  </a:schemeClr>
                </a:solidFill>
                <a:latin typeface="Balaram" pitchFamily="2" charset="0"/>
              </a:rPr>
              <a:t>by </a:t>
            </a:r>
            <a:r>
              <a:rPr lang="en-US" i="1" dirty="0">
                <a:solidFill>
                  <a:schemeClr val="accent1">
                    <a:lumMod val="50000"/>
                  </a:schemeClr>
                </a:solidFill>
                <a:latin typeface="Balaram" pitchFamily="2" charset="0"/>
              </a:rPr>
              <a:t>the members of the Yadu dynasty, </a:t>
            </a:r>
            <a:r>
              <a:rPr lang="en-US" i="1" dirty="0" smtClean="0">
                <a:solidFill>
                  <a:schemeClr val="accent1">
                    <a:lumMod val="50000"/>
                  </a:schemeClr>
                </a:solidFill>
                <a:latin typeface="Balaram" pitchFamily="2" charset="0"/>
              </a:rPr>
              <a:t>and </a:t>
            </a:r>
            <a:r>
              <a:rPr lang="en-US" i="1" dirty="0">
                <a:solidFill>
                  <a:schemeClr val="accent1">
                    <a:lumMod val="50000"/>
                  </a:schemeClr>
                </a:solidFill>
                <a:latin typeface="Balaram" pitchFamily="2" charset="0"/>
              </a:rPr>
              <a:t>in return such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servitors </a:t>
            </a:r>
            <a:r>
              <a:rPr lang="en-US" i="1" dirty="0">
                <a:solidFill>
                  <a:schemeClr val="accent1">
                    <a:lumMod val="50000"/>
                  </a:schemeClr>
                </a:solidFill>
                <a:latin typeface="Balaram" pitchFamily="2" charset="0"/>
              </a:rPr>
              <a:t>of the Lord were protected and fearless.</a:t>
            </a:r>
            <a:r>
              <a:rPr lang="en-US" dirty="0" smtClean="0">
                <a:solidFill>
                  <a:schemeClr val="accent1">
                    <a:lumMod val="50000"/>
                  </a:schemeClr>
                </a:solidFill>
                <a:latin typeface="Balaram" pitchFamily="2" charset="0"/>
              </a:rPr>
              <a:t>”</a:t>
            </a:r>
          </a:p>
        </p:txBody>
      </p:sp>
      <p:sp>
        <p:nvSpPr>
          <p:cNvPr id="4" name="Rectangle 3"/>
          <p:cNvSpPr/>
          <p:nvPr/>
        </p:nvSpPr>
        <p:spPr>
          <a:xfrm>
            <a:off x="528633" y="651298"/>
            <a:ext cx="8217314" cy="1200329"/>
          </a:xfrm>
          <a:prstGeom prst="rect">
            <a:avLst/>
          </a:prstGeom>
        </p:spPr>
        <p:txBody>
          <a:bodyPr wrap="none">
            <a:spAutoFit/>
          </a:bodyPr>
          <a:lstStyle/>
          <a:p>
            <a:pPr marL="342900" indent="-342900" algn="l">
              <a:buFont typeface="Arial" pitchFamily="34" charset="0"/>
              <a:buChar char="•"/>
              <a:defRPr/>
            </a:pPr>
            <a:r>
              <a:rPr lang="en-US" dirty="0" smtClean="0">
                <a:latin typeface="Balaram" pitchFamily="2" charset="0"/>
              </a:rPr>
              <a:t>Direct </a:t>
            </a:r>
            <a:r>
              <a:rPr lang="en-US" dirty="0">
                <a:latin typeface="Balaram" pitchFamily="2" charset="0"/>
              </a:rPr>
              <a:t>servitors of the Lord </a:t>
            </a:r>
            <a:r>
              <a:rPr lang="en-US" dirty="0" smtClean="0">
                <a:latin typeface="Balaram" pitchFamily="2" charset="0"/>
              </a:rPr>
              <a:t>– protected from fearfulness and</a:t>
            </a:r>
          </a:p>
          <a:p>
            <a:pPr lvl="2" algn="l">
              <a:defRPr/>
            </a:pPr>
            <a:r>
              <a:rPr lang="en-US" dirty="0" smtClean="0">
                <a:latin typeface="Balaram" pitchFamily="2" charset="0"/>
              </a:rPr>
              <a:t> they enjoy </a:t>
            </a:r>
            <a:r>
              <a:rPr lang="en-US" dirty="0">
                <a:latin typeface="Balaram" pitchFamily="2" charset="0"/>
              </a:rPr>
              <a:t>the best of </a:t>
            </a:r>
            <a:r>
              <a:rPr lang="en-US" dirty="0" smtClean="0">
                <a:latin typeface="Balaram" pitchFamily="2" charset="0"/>
              </a:rPr>
              <a:t>things. </a:t>
            </a:r>
            <a:endParaRPr lang="en-US" dirty="0">
              <a:latin typeface="Balaram" pitchFamily="2" charset="0"/>
            </a:endParaRPr>
          </a:p>
          <a:p>
            <a:pPr marL="342900" indent="-342900" algn="l">
              <a:buFont typeface="Arial" pitchFamily="34" charset="0"/>
              <a:buChar char="•"/>
              <a:defRPr/>
            </a:pPr>
            <a:r>
              <a:rPr lang="en-US" dirty="0" err="1" smtClean="0">
                <a:latin typeface="Balaram" pitchFamily="2" charset="0"/>
              </a:rPr>
              <a:t>Sudharmä</a:t>
            </a:r>
            <a:r>
              <a:rPr lang="en-US" dirty="0" smtClean="0">
                <a:latin typeface="Balaram" pitchFamily="2" charset="0"/>
              </a:rPr>
              <a:t> </a:t>
            </a:r>
            <a:r>
              <a:rPr lang="en-US" dirty="0">
                <a:latin typeface="Balaram" pitchFamily="2" charset="0"/>
              </a:rPr>
              <a:t>- state assembly house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fade">
                                      <p:cBhvr>
                                        <p:cTn id="17" dur="500"/>
                                        <p:tgtEl>
                                          <p:spTgt spid="1843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79210" y="482938"/>
            <a:ext cx="82948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dirty="0" smtClean="0">
                <a:solidFill>
                  <a:srgbClr val="C00000"/>
                </a:solidFill>
                <a:latin typeface="Balaram" pitchFamily="2" charset="0"/>
              </a:rPr>
              <a:t>Our Constitutional position</a:t>
            </a:r>
          </a:p>
          <a:p>
            <a:pPr eaLnBrk="1" hangingPunct="1"/>
            <a:r>
              <a:rPr lang="en-US" dirty="0" err="1" smtClean="0">
                <a:latin typeface="Balaram" pitchFamily="2" charset="0"/>
              </a:rPr>
              <a:t>na</a:t>
            </a:r>
            <a:r>
              <a:rPr lang="en-US" dirty="0" smtClean="0">
                <a:latin typeface="Balaram" pitchFamily="2" charset="0"/>
              </a:rPr>
              <a:t> </a:t>
            </a:r>
            <a:r>
              <a:rPr lang="en-US" dirty="0" err="1">
                <a:latin typeface="Balaram" pitchFamily="2" charset="0"/>
              </a:rPr>
              <a:t>jäyate</a:t>
            </a:r>
            <a:r>
              <a:rPr lang="en-US" dirty="0">
                <a:latin typeface="Balaram" pitchFamily="2" charset="0"/>
              </a:rPr>
              <a:t> </a:t>
            </a:r>
            <a:r>
              <a:rPr lang="en-US" dirty="0" err="1">
                <a:latin typeface="Balaram" pitchFamily="2" charset="0"/>
              </a:rPr>
              <a:t>mriyate</a:t>
            </a:r>
            <a:r>
              <a:rPr lang="en-US" dirty="0">
                <a:latin typeface="Balaram" pitchFamily="2" charset="0"/>
              </a:rPr>
              <a:t> </a:t>
            </a:r>
            <a:r>
              <a:rPr lang="en-US" dirty="0" err="1">
                <a:latin typeface="Balaram" pitchFamily="2" charset="0"/>
              </a:rPr>
              <a:t>vä</a:t>
            </a:r>
            <a:r>
              <a:rPr lang="en-US" dirty="0">
                <a:latin typeface="Balaram" pitchFamily="2" charset="0"/>
              </a:rPr>
              <a:t> </a:t>
            </a:r>
            <a:r>
              <a:rPr lang="en-US" dirty="0" err="1" smtClean="0">
                <a:latin typeface="Balaram" pitchFamily="2" charset="0"/>
              </a:rPr>
              <a:t>kadäcin</a:t>
            </a:r>
            <a:r>
              <a:rPr lang="en-US" dirty="0" smtClean="0">
                <a:latin typeface="Balaram" pitchFamily="2" charset="0"/>
              </a:rPr>
              <a:t> – Neither Birth or Death</a:t>
            </a:r>
          </a:p>
          <a:p>
            <a:pPr eaLnBrk="1" hangingPunct="1"/>
            <a:r>
              <a:rPr lang="en-US" i="1" dirty="0" smtClean="0">
                <a:solidFill>
                  <a:schemeClr val="accent1">
                    <a:lumMod val="50000"/>
                  </a:schemeClr>
                </a:solidFill>
                <a:latin typeface="Balaram" pitchFamily="2" charset="0"/>
              </a:rPr>
              <a:t> </a:t>
            </a:r>
          </a:p>
          <a:p>
            <a:pPr eaLnBrk="1" hangingPunct="1"/>
            <a:r>
              <a:rPr lang="en-US" dirty="0" smtClean="0">
                <a:solidFill>
                  <a:srgbClr val="C00000"/>
                </a:solidFill>
                <a:latin typeface="Balaram" pitchFamily="2" charset="0"/>
              </a:rPr>
              <a:t>Cause </a:t>
            </a:r>
            <a:r>
              <a:rPr lang="en-US" dirty="0">
                <a:solidFill>
                  <a:srgbClr val="C00000"/>
                </a:solidFill>
                <a:latin typeface="Balaram" pitchFamily="2" charset="0"/>
              </a:rPr>
              <a:t>of fear? </a:t>
            </a:r>
            <a:endParaRPr lang="en-US" dirty="0" smtClean="0">
              <a:solidFill>
                <a:srgbClr val="C00000"/>
              </a:solidFill>
              <a:latin typeface="Balaram" pitchFamily="2" charset="0"/>
            </a:endParaRPr>
          </a:p>
          <a:p>
            <a:pPr eaLnBrk="1" hangingPunct="1"/>
            <a:r>
              <a:rPr lang="en-US" dirty="0" smtClean="0">
                <a:latin typeface="Balaram" pitchFamily="2" charset="0"/>
              </a:rPr>
              <a:t>“Forgetfulness of our eternal </a:t>
            </a:r>
            <a:r>
              <a:rPr lang="en-US" dirty="0">
                <a:latin typeface="Balaram" pitchFamily="2" charset="0"/>
              </a:rPr>
              <a:t>relation with the </a:t>
            </a:r>
            <a:r>
              <a:rPr lang="en-US" dirty="0" smtClean="0">
                <a:latin typeface="Balaram" pitchFamily="2" charset="0"/>
              </a:rPr>
              <a:t>Lord”</a:t>
            </a:r>
            <a:endParaRPr lang="en-US" dirty="0">
              <a:latin typeface="Balaram" pitchFamily="2" charset="0"/>
            </a:endParaRPr>
          </a:p>
          <a:p>
            <a:pPr eaLnBrk="1" hangingPunct="1"/>
            <a:r>
              <a:rPr lang="en-US" dirty="0" smtClean="0">
                <a:latin typeface="Balaram" pitchFamily="2" charset="0"/>
              </a:rPr>
              <a:t>Example – Tiger in a dream</a:t>
            </a:r>
            <a:endParaRPr lang="en-US" dirty="0">
              <a:latin typeface="Balaram" pitchFamily="2" charset="0"/>
            </a:endParaRPr>
          </a:p>
        </p:txBody>
      </p:sp>
      <p:sp>
        <p:nvSpPr>
          <p:cNvPr id="4" name="Rectangle 3"/>
          <p:cNvSpPr/>
          <p:nvPr/>
        </p:nvSpPr>
        <p:spPr>
          <a:xfrm>
            <a:off x="444499" y="3278833"/>
            <a:ext cx="4567277" cy="461665"/>
          </a:xfrm>
          <a:prstGeom prst="rect">
            <a:avLst/>
          </a:prstGeom>
        </p:spPr>
        <p:txBody>
          <a:bodyPr wrap="none">
            <a:spAutoFit/>
          </a:bodyPr>
          <a:lstStyle/>
          <a:p>
            <a:pPr marL="342900" indent="-342900" eaLnBrk="1" hangingPunct="1">
              <a:buFont typeface="Wingdings" pitchFamily="2" charset="2"/>
              <a:buChar char="§"/>
            </a:pPr>
            <a:r>
              <a:rPr lang="en-US" dirty="0" err="1">
                <a:latin typeface="Balaram" pitchFamily="2" charset="0"/>
              </a:rPr>
              <a:t>Conditoned</a:t>
            </a:r>
            <a:r>
              <a:rPr lang="en-US" dirty="0">
                <a:latin typeface="Balaram" pitchFamily="2" charset="0"/>
              </a:rPr>
              <a:t> soul/ liberated soul</a:t>
            </a:r>
            <a:endParaRPr lang="en-US" dirty="0">
              <a:latin typeface="Balaram"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8" name="TextBox 4"/>
          <p:cNvSpPr txBox="1">
            <a:spLocks noChangeArrowheads="1"/>
          </p:cNvSpPr>
          <p:nvPr/>
        </p:nvSpPr>
        <p:spPr bwMode="auto">
          <a:xfrm>
            <a:off x="1160454" y="4445000"/>
            <a:ext cx="72330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dirty="0" smtClean="0">
                <a:solidFill>
                  <a:schemeClr val="accent1">
                    <a:lumMod val="50000"/>
                  </a:schemeClr>
                </a:solidFill>
                <a:latin typeface="Balaram" pitchFamily="2" charset="0"/>
              </a:rPr>
              <a:t>“</a:t>
            </a:r>
            <a:r>
              <a:rPr lang="en-US" i="1" dirty="0">
                <a:solidFill>
                  <a:schemeClr val="accent1">
                    <a:lumMod val="50000"/>
                  </a:schemeClr>
                </a:solidFill>
                <a:latin typeface="Balaram" pitchFamily="2" charset="0"/>
              </a:rPr>
              <a:t>Thus the members of the Yadu dynasty were fully awake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in </a:t>
            </a:r>
            <a:r>
              <a:rPr lang="en-US" i="1" dirty="0">
                <a:solidFill>
                  <a:schemeClr val="accent1">
                    <a:lumMod val="50000"/>
                  </a:schemeClr>
                </a:solidFill>
                <a:latin typeface="Balaram" pitchFamily="2" charset="0"/>
              </a:rPr>
              <a:t>their service to the Lord, </a:t>
            </a:r>
            <a:r>
              <a:rPr lang="en-US" i="1" dirty="0" smtClean="0">
                <a:solidFill>
                  <a:schemeClr val="accent1">
                    <a:lumMod val="50000"/>
                  </a:schemeClr>
                </a:solidFill>
                <a:latin typeface="Balaram" pitchFamily="2" charset="0"/>
              </a:rPr>
              <a:t>and therefore </a:t>
            </a:r>
            <a:r>
              <a:rPr lang="en-US" i="1" dirty="0">
                <a:solidFill>
                  <a:schemeClr val="accent1">
                    <a:lumMod val="50000"/>
                  </a:schemeClr>
                </a:solidFill>
                <a:latin typeface="Balaram" pitchFamily="2" charset="0"/>
              </a:rPr>
              <a:t>there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was </a:t>
            </a:r>
            <a:r>
              <a:rPr lang="en-US" i="1" dirty="0">
                <a:solidFill>
                  <a:schemeClr val="accent1">
                    <a:lumMod val="50000"/>
                  </a:schemeClr>
                </a:solidFill>
                <a:latin typeface="Balaram" pitchFamily="2" charset="0"/>
              </a:rPr>
              <a:t>no </a:t>
            </a:r>
            <a:r>
              <a:rPr lang="en-US" i="1" dirty="0" smtClean="0">
                <a:solidFill>
                  <a:schemeClr val="accent1">
                    <a:lumMod val="50000"/>
                  </a:schemeClr>
                </a:solidFill>
                <a:latin typeface="Balaram" pitchFamily="2" charset="0"/>
              </a:rPr>
              <a:t>tiger </a:t>
            </a:r>
            <a:r>
              <a:rPr lang="en-US" i="1" dirty="0">
                <a:solidFill>
                  <a:schemeClr val="accent1">
                    <a:lumMod val="50000"/>
                  </a:schemeClr>
                </a:solidFill>
                <a:latin typeface="Balaram" pitchFamily="2" charset="0"/>
              </a:rPr>
              <a:t>for them to be afraid of at any time.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Even </a:t>
            </a:r>
            <a:r>
              <a:rPr lang="en-US" i="1" dirty="0">
                <a:solidFill>
                  <a:schemeClr val="accent1">
                    <a:lumMod val="50000"/>
                  </a:schemeClr>
                </a:solidFill>
                <a:latin typeface="Balaram" pitchFamily="2" charset="0"/>
              </a:rPr>
              <a:t>if there </a:t>
            </a:r>
            <a:r>
              <a:rPr lang="en-US" i="1" dirty="0" smtClean="0">
                <a:solidFill>
                  <a:schemeClr val="accent1">
                    <a:lumMod val="50000"/>
                  </a:schemeClr>
                </a:solidFill>
                <a:latin typeface="Balaram" pitchFamily="2" charset="0"/>
              </a:rPr>
              <a:t>were </a:t>
            </a:r>
            <a:r>
              <a:rPr lang="en-US" i="1" dirty="0">
                <a:solidFill>
                  <a:schemeClr val="accent1">
                    <a:lumMod val="50000"/>
                  </a:schemeClr>
                </a:solidFill>
                <a:latin typeface="Balaram" pitchFamily="2" charset="0"/>
              </a:rPr>
              <a:t>a real tiger, the Lord was there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to </a:t>
            </a:r>
            <a:r>
              <a:rPr lang="en-US" i="1" dirty="0">
                <a:solidFill>
                  <a:schemeClr val="accent1">
                    <a:lumMod val="50000"/>
                  </a:schemeClr>
                </a:solidFill>
                <a:latin typeface="Balaram" pitchFamily="2" charset="0"/>
              </a:rPr>
              <a:t>protect them.</a:t>
            </a:r>
            <a:r>
              <a:rPr lang="en-US" dirty="0" smtClean="0">
                <a:solidFill>
                  <a:schemeClr val="accent1">
                    <a:lumMod val="50000"/>
                  </a:schemeClr>
                </a:solidFill>
                <a:latin typeface="Balaram" pitchFamily="2" charset="0"/>
              </a:rPr>
              <a:t>”</a:t>
            </a:r>
            <a:endParaRPr lang="en-US" dirty="0" smtClean="0">
              <a:solidFill>
                <a:schemeClr val="accent1">
                  <a:lumMod val="50000"/>
                </a:schemeClr>
              </a:solidFill>
              <a:latin typeface="Balaram" pitchFamily="2" charset="0"/>
            </a:endParaRPr>
          </a:p>
        </p:txBody>
      </p:sp>
    </p:spTree>
    <p:extLst>
      <p:ext uri="{BB962C8B-B14F-4D97-AF65-F5344CB8AC3E}">
        <p14:creationId xmlns:p14="http://schemas.microsoft.com/office/powerpoint/2010/main" val="14370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1.14.39</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1684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800" dirty="0">
              <a:solidFill>
                <a:schemeClr val="accent2">
                  <a:lumMod val="25000"/>
                </a:schemeClr>
              </a:solidFill>
              <a:latin typeface="Balaram" pitchFamily="2" charset="0"/>
            </a:endParaRPr>
          </a:p>
          <a:p>
            <a:pPr>
              <a:defRPr/>
            </a:pPr>
            <a:r>
              <a:rPr lang="vi-VN" sz="12800" dirty="0">
                <a:solidFill>
                  <a:schemeClr val="accent2">
                    <a:lumMod val="25000"/>
                  </a:schemeClr>
                </a:solidFill>
                <a:latin typeface="Balaram" pitchFamily="2" charset="0"/>
              </a:rPr>
              <a:t>kaccit te 'nämayaà täta</a:t>
            </a:r>
          </a:p>
          <a:p>
            <a:pPr>
              <a:defRPr/>
            </a:pPr>
            <a:r>
              <a:rPr lang="vi-VN" sz="12800" dirty="0">
                <a:solidFill>
                  <a:schemeClr val="accent2">
                    <a:lumMod val="25000"/>
                  </a:schemeClr>
                </a:solidFill>
                <a:latin typeface="Balaram" pitchFamily="2" charset="0"/>
              </a:rPr>
              <a:t>bhrañöa-tejä vibhäsi me</a:t>
            </a:r>
          </a:p>
          <a:p>
            <a:pPr>
              <a:defRPr/>
            </a:pPr>
            <a:r>
              <a:rPr lang="vi-VN" sz="12800" dirty="0">
                <a:solidFill>
                  <a:schemeClr val="accent2">
                    <a:lumMod val="25000"/>
                  </a:schemeClr>
                </a:solidFill>
                <a:latin typeface="Balaram" pitchFamily="2" charset="0"/>
              </a:rPr>
              <a:t>alabdha-mäno 'vajïätaù</a:t>
            </a:r>
          </a:p>
          <a:p>
            <a:pPr>
              <a:defRPr/>
            </a:pPr>
            <a:r>
              <a:rPr lang="vi-VN" sz="12800" dirty="0">
                <a:solidFill>
                  <a:schemeClr val="accent2">
                    <a:lumMod val="25000"/>
                  </a:schemeClr>
                </a:solidFill>
                <a:latin typeface="Balaram" pitchFamily="2" charset="0"/>
              </a:rPr>
              <a:t>kià vä täta </a:t>
            </a:r>
            <a:r>
              <a:rPr lang="vi-VN" sz="12800" dirty="0" smtClean="0">
                <a:solidFill>
                  <a:schemeClr val="accent2">
                    <a:lumMod val="25000"/>
                  </a:schemeClr>
                </a:solidFill>
                <a:latin typeface="Balaram" pitchFamily="2" charset="0"/>
              </a:rPr>
              <a:t>ciroñitaù</a:t>
            </a:r>
            <a:endParaRPr lang="en-US" sz="12800" dirty="0" smtClean="0">
              <a:solidFill>
                <a:schemeClr val="accent2">
                  <a:lumMod val="25000"/>
                </a:schemeClr>
              </a:solidFill>
              <a:latin typeface="Balaram" pitchFamily="2" charset="0"/>
            </a:endParaRPr>
          </a:p>
          <a:p>
            <a:pP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My brother </a:t>
            </a:r>
            <a:r>
              <a:rPr lang="en-US" sz="9600" dirty="0" err="1">
                <a:solidFill>
                  <a:schemeClr val="accent2">
                    <a:lumMod val="25000"/>
                  </a:schemeClr>
                </a:solidFill>
                <a:latin typeface="Balaram" pitchFamily="2" charset="0"/>
              </a:rPr>
              <a:t>Arjuna</a:t>
            </a:r>
            <a:r>
              <a:rPr lang="en-US" sz="9600" dirty="0">
                <a:solidFill>
                  <a:schemeClr val="accent2">
                    <a:lumMod val="25000"/>
                  </a:schemeClr>
                </a:solidFill>
                <a:latin typeface="Balaram" pitchFamily="2" charset="0"/>
              </a:rPr>
              <a:t>, please tell me whether your health is all right. You appear to have lost your bodily luster. Is this due to others disrespecting and neglecting you because of your long stay at Dvärakä?</a:t>
            </a:r>
            <a:r>
              <a:rPr lang="en-US" sz="2800" kern="0" dirty="0" smtClean="0">
                <a:solidFill>
                  <a:schemeClr val="bg1"/>
                </a:solidFill>
                <a:latin typeface="Balaram" pitchFamily="2" charset="0"/>
                <a:ea typeface="Times New Roman" pitchFamily="18" charset="0"/>
                <a:cs typeface="Tahoma" pitchFamily="34" charset="0"/>
              </a:rPr>
              <a:t/>
            </a:r>
            <a:br>
              <a:rPr lang="en-US" sz="2800" kern="0" dirty="0" smtClean="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1.14.40</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0668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800" dirty="0">
              <a:solidFill>
                <a:schemeClr val="accent2">
                  <a:lumMod val="25000"/>
                </a:schemeClr>
              </a:solidFill>
              <a:latin typeface="Balaram" pitchFamily="2" charset="0"/>
            </a:endParaRPr>
          </a:p>
          <a:p>
            <a:pPr>
              <a:defRPr/>
            </a:pPr>
            <a:r>
              <a:rPr lang="en-US" sz="12800" dirty="0" err="1">
                <a:solidFill>
                  <a:schemeClr val="accent2">
                    <a:lumMod val="25000"/>
                  </a:schemeClr>
                </a:solidFill>
                <a:latin typeface="Balaram" pitchFamily="2" charset="0"/>
              </a:rPr>
              <a:t>kaccin</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näbhihato</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bhävaiù</a:t>
            </a:r>
            <a:endParaRPr lang="en-US" sz="12800" dirty="0">
              <a:solidFill>
                <a:schemeClr val="accent2">
                  <a:lumMod val="25000"/>
                </a:schemeClr>
              </a:solidFill>
              <a:latin typeface="Balaram" pitchFamily="2" charset="0"/>
            </a:endParaRPr>
          </a:p>
          <a:p>
            <a:pPr>
              <a:defRPr/>
            </a:pPr>
            <a:r>
              <a:rPr lang="en-US" sz="12800" dirty="0" err="1">
                <a:solidFill>
                  <a:schemeClr val="accent2">
                    <a:lumMod val="25000"/>
                  </a:schemeClr>
                </a:solidFill>
                <a:latin typeface="Balaram" pitchFamily="2" charset="0"/>
              </a:rPr>
              <a:t>çabdädibhir</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amaìgalaiù</a:t>
            </a:r>
            <a:endParaRPr lang="en-US" sz="12800" dirty="0">
              <a:solidFill>
                <a:schemeClr val="accent2">
                  <a:lumMod val="25000"/>
                </a:schemeClr>
              </a:solidFill>
              <a:latin typeface="Balaram" pitchFamily="2" charset="0"/>
            </a:endParaRPr>
          </a:p>
          <a:p>
            <a:pPr>
              <a:defRPr/>
            </a:pPr>
            <a:r>
              <a:rPr lang="en-US" sz="12800" dirty="0" err="1">
                <a:solidFill>
                  <a:schemeClr val="accent2">
                    <a:lumMod val="25000"/>
                  </a:schemeClr>
                </a:solidFill>
                <a:latin typeface="Balaram" pitchFamily="2" charset="0"/>
              </a:rPr>
              <a:t>na</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dattam</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uktam</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arthibhya</a:t>
            </a:r>
            <a:endParaRPr lang="en-US" sz="12800" dirty="0">
              <a:solidFill>
                <a:schemeClr val="accent2">
                  <a:lumMod val="25000"/>
                </a:schemeClr>
              </a:solidFill>
              <a:latin typeface="Balaram" pitchFamily="2" charset="0"/>
            </a:endParaRPr>
          </a:p>
          <a:p>
            <a:pPr>
              <a:defRPr/>
            </a:pPr>
            <a:r>
              <a:rPr lang="en-US" sz="12800" dirty="0" err="1">
                <a:solidFill>
                  <a:schemeClr val="accent2">
                    <a:lumMod val="25000"/>
                  </a:schemeClr>
                </a:solidFill>
                <a:latin typeface="Balaram" pitchFamily="2" charset="0"/>
              </a:rPr>
              <a:t>äçayä</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yat</a:t>
            </a:r>
            <a:r>
              <a:rPr lang="en-US" sz="12800" dirty="0">
                <a:solidFill>
                  <a:schemeClr val="accent2">
                    <a:lumMod val="25000"/>
                  </a:schemeClr>
                </a:solidFill>
                <a:latin typeface="Balaram" pitchFamily="2" charset="0"/>
              </a:rPr>
              <a:t> </a:t>
            </a:r>
            <a:r>
              <a:rPr lang="en-US" sz="12800" dirty="0" err="1" smtClean="0">
                <a:solidFill>
                  <a:schemeClr val="accent2">
                    <a:lumMod val="25000"/>
                  </a:schemeClr>
                </a:solidFill>
                <a:latin typeface="Balaram" pitchFamily="2" charset="0"/>
              </a:rPr>
              <a:t>pratiçrutam</a:t>
            </a:r>
            <a:endParaRPr lang="en-US" sz="12800" dirty="0" smtClean="0">
              <a:solidFill>
                <a:schemeClr val="accent2">
                  <a:lumMod val="25000"/>
                </a:schemeClr>
              </a:solidFill>
              <a:latin typeface="Balaram" pitchFamily="2" charset="0"/>
            </a:endParaRPr>
          </a:p>
          <a:p>
            <a:pPr>
              <a:defRPr/>
            </a:pPr>
            <a:endParaRPr lang="en-US" sz="12800" dirty="0" smtClean="0">
              <a:solidFill>
                <a:schemeClr val="accent2">
                  <a:lumMod val="25000"/>
                </a:schemeClr>
              </a:solidFill>
              <a:latin typeface="Balaram" pitchFamily="2" charset="0"/>
            </a:endParaRPr>
          </a:p>
          <a:p>
            <a:pP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Has someone addressed you with unfriendly words or threatened you? Could you not give charity to one who asked, or could you not keep your </a:t>
            </a:r>
            <a:r>
              <a:rPr lang="en-US" sz="9600" b="1" dirty="0">
                <a:solidFill>
                  <a:srgbClr val="C00000"/>
                </a:solidFill>
                <a:latin typeface="Balaram" pitchFamily="2" charset="0"/>
              </a:rPr>
              <a:t>promise</a:t>
            </a:r>
            <a:r>
              <a:rPr lang="en-US" sz="9600" dirty="0">
                <a:solidFill>
                  <a:schemeClr val="accent2">
                    <a:lumMod val="25000"/>
                  </a:schemeClr>
                </a:solidFill>
                <a:latin typeface="Balaram" pitchFamily="2" charset="0"/>
              </a:rPr>
              <a:t> to someone?</a:t>
            </a: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
        <p:nvSpPr>
          <p:cNvPr id="4" name="TextBox 3"/>
          <p:cNvSpPr txBox="1">
            <a:spLocks noChangeArrowheads="1"/>
          </p:cNvSpPr>
          <p:nvPr/>
        </p:nvSpPr>
        <p:spPr bwMode="auto">
          <a:xfrm>
            <a:off x="1184900" y="4779963"/>
            <a:ext cx="72440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i="1" dirty="0">
                <a:solidFill>
                  <a:schemeClr val="accent1">
                    <a:lumMod val="50000"/>
                  </a:schemeClr>
                </a:solidFill>
                <a:latin typeface="Balaram" pitchFamily="2" charset="0"/>
              </a:rPr>
              <a:t>“When they are asked for a donation, it is the duty of the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possessor </a:t>
            </a:r>
            <a:r>
              <a:rPr lang="en-US" i="1" dirty="0">
                <a:solidFill>
                  <a:schemeClr val="accent1">
                    <a:lumMod val="50000"/>
                  </a:schemeClr>
                </a:solidFill>
                <a:latin typeface="Balaram" pitchFamily="2" charset="0"/>
              </a:rPr>
              <a:t>of wealth to give in charity in consideration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of </a:t>
            </a:r>
            <a:r>
              <a:rPr lang="en-US" i="1" dirty="0">
                <a:solidFill>
                  <a:schemeClr val="accent1">
                    <a:lumMod val="50000"/>
                  </a:schemeClr>
                </a:solidFill>
                <a:latin typeface="Balaram" pitchFamily="2" charset="0"/>
              </a:rPr>
              <a:t>the </a:t>
            </a:r>
            <a:r>
              <a:rPr lang="en-US" b="1" i="1" dirty="0">
                <a:solidFill>
                  <a:srgbClr val="C00000"/>
                </a:solidFill>
                <a:latin typeface="Balaram" pitchFamily="2" charset="0"/>
              </a:rPr>
              <a:t>person, place and time</a:t>
            </a:r>
            <a:r>
              <a:rPr lang="en-US" i="1" dirty="0">
                <a:solidFill>
                  <a:schemeClr val="accent1">
                    <a:lumMod val="50000"/>
                  </a:schemeClr>
                </a:solidFill>
                <a:latin typeface="Balaram" pitchFamily="2" charset="0"/>
              </a:rPr>
              <a:t>..”</a:t>
            </a:r>
            <a:endParaRPr lang="en-US" i="1" dirty="0" smtClean="0">
              <a:solidFill>
                <a:schemeClr val="accent1">
                  <a:lumMod val="50000"/>
                </a:schemeClr>
              </a:solidFill>
              <a:latin typeface="Balaram"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1.14.41</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1049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kaccit tvaà brähmaëaà bälaà</a:t>
            </a:r>
          </a:p>
          <a:p>
            <a:pPr>
              <a:defRPr/>
            </a:pPr>
            <a:r>
              <a:rPr lang="vi-VN" sz="12900" dirty="0">
                <a:solidFill>
                  <a:schemeClr val="accent2">
                    <a:lumMod val="25000"/>
                  </a:schemeClr>
                </a:solidFill>
                <a:latin typeface="Balaram" pitchFamily="2" charset="0"/>
              </a:rPr>
              <a:t>gäà våddhaà rogiëaà striyam</a:t>
            </a:r>
          </a:p>
          <a:p>
            <a:pPr>
              <a:defRPr/>
            </a:pPr>
            <a:r>
              <a:rPr lang="vi-VN" sz="12900" dirty="0">
                <a:solidFill>
                  <a:schemeClr val="accent2">
                    <a:lumMod val="25000"/>
                  </a:schemeClr>
                </a:solidFill>
                <a:latin typeface="Balaram" pitchFamily="2" charset="0"/>
              </a:rPr>
              <a:t>çaraëopasåtaà sattvaà</a:t>
            </a:r>
          </a:p>
          <a:p>
            <a:pPr>
              <a:defRPr/>
            </a:pPr>
            <a:r>
              <a:rPr lang="vi-VN" sz="12900" dirty="0">
                <a:solidFill>
                  <a:schemeClr val="accent2">
                    <a:lumMod val="25000"/>
                  </a:schemeClr>
                </a:solidFill>
                <a:latin typeface="Balaram" pitchFamily="2" charset="0"/>
              </a:rPr>
              <a:t>nätyäkñéù </a:t>
            </a:r>
            <a:r>
              <a:rPr lang="vi-VN" sz="12900" dirty="0" smtClean="0">
                <a:solidFill>
                  <a:schemeClr val="accent2">
                    <a:lumMod val="25000"/>
                  </a:schemeClr>
                </a:solidFill>
                <a:latin typeface="Balaram" pitchFamily="2" charset="0"/>
              </a:rPr>
              <a:t>çaraëa-pradaù</a:t>
            </a:r>
            <a:endParaRPr lang="en-US" sz="12900" dirty="0" smtClean="0">
              <a:solidFill>
                <a:schemeClr val="accent2">
                  <a:lumMod val="25000"/>
                </a:schemeClr>
              </a:solidFill>
              <a:latin typeface="Balaram" pitchFamily="2" charset="0"/>
            </a:endParaRPr>
          </a:p>
          <a:p>
            <a:pPr>
              <a:defRPr/>
            </a:pPr>
            <a:endParaRPr lang="en-US" sz="12900" dirty="0" smtClean="0">
              <a:solidFill>
                <a:schemeClr val="accent2">
                  <a:lumMod val="25000"/>
                </a:schemeClr>
              </a:solidFill>
              <a:latin typeface="Balaram" pitchFamily="2" charset="0"/>
            </a:endParaRPr>
          </a:p>
          <a:p>
            <a:pP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You are always the protector of the deserving living beings, such as </a:t>
            </a:r>
            <a:r>
              <a:rPr lang="en-US" sz="9600" dirty="0" err="1">
                <a:solidFill>
                  <a:schemeClr val="accent2">
                    <a:lumMod val="25000"/>
                  </a:schemeClr>
                </a:solidFill>
                <a:latin typeface="Balaram" pitchFamily="2" charset="0"/>
              </a:rPr>
              <a:t>brähmaëas</a:t>
            </a:r>
            <a:r>
              <a:rPr lang="en-US" sz="9600" dirty="0">
                <a:solidFill>
                  <a:schemeClr val="accent2">
                    <a:lumMod val="25000"/>
                  </a:schemeClr>
                </a:solidFill>
                <a:latin typeface="Balaram" pitchFamily="2" charset="0"/>
              </a:rPr>
              <a:t>, children, cows, women and the diseased. Could you not give them protection when they approached you for shelter?</a:t>
            </a: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
        <p:nvSpPr>
          <p:cNvPr id="5" name="TextBox 5"/>
          <p:cNvSpPr txBox="1">
            <a:spLocks noChangeArrowheads="1"/>
          </p:cNvSpPr>
          <p:nvPr/>
        </p:nvSpPr>
        <p:spPr bwMode="auto">
          <a:xfrm>
            <a:off x="1401131" y="5004523"/>
            <a:ext cx="73597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i="1" dirty="0">
                <a:solidFill>
                  <a:schemeClr val="accent1">
                    <a:lumMod val="50000"/>
                  </a:schemeClr>
                </a:solidFill>
                <a:latin typeface="Balaram" pitchFamily="2" charset="0"/>
              </a:rPr>
              <a:t>“If such living beings do not get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protection </a:t>
            </a:r>
            <a:r>
              <a:rPr lang="en-US" i="1" dirty="0">
                <a:solidFill>
                  <a:schemeClr val="accent1">
                    <a:lumMod val="50000"/>
                  </a:schemeClr>
                </a:solidFill>
                <a:latin typeface="Balaram" pitchFamily="2" charset="0"/>
              </a:rPr>
              <a:t>by the </a:t>
            </a:r>
            <a:r>
              <a:rPr lang="en-US" i="1" dirty="0" err="1">
                <a:solidFill>
                  <a:schemeClr val="accent1">
                    <a:lumMod val="50000"/>
                  </a:schemeClr>
                </a:solidFill>
                <a:latin typeface="Balaram" pitchFamily="2" charset="0"/>
              </a:rPr>
              <a:t>kñatriya</a:t>
            </a:r>
            <a:r>
              <a:rPr lang="en-US" i="1" dirty="0">
                <a:solidFill>
                  <a:schemeClr val="accent1">
                    <a:lumMod val="50000"/>
                  </a:schemeClr>
                </a:solidFill>
                <a:latin typeface="Balaram" pitchFamily="2" charset="0"/>
              </a:rPr>
              <a:t>, or the royal order, or by the </a:t>
            </a:r>
            <a:endParaRPr lang="en-US" i="1" dirty="0" smtClean="0">
              <a:solidFill>
                <a:schemeClr val="accent1">
                  <a:lumMod val="50000"/>
                </a:schemeClr>
              </a:solidFill>
              <a:latin typeface="Balaram" pitchFamily="2" charset="0"/>
            </a:endParaRPr>
          </a:p>
          <a:p>
            <a:pPr eaLnBrk="1" hangingPunct="1">
              <a:defRPr/>
            </a:pPr>
            <a:r>
              <a:rPr lang="en-US" i="1" dirty="0" smtClean="0">
                <a:solidFill>
                  <a:schemeClr val="accent1">
                    <a:lumMod val="50000"/>
                  </a:schemeClr>
                </a:solidFill>
                <a:latin typeface="Balaram" pitchFamily="2" charset="0"/>
              </a:rPr>
              <a:t>state</a:t>
            </a:r>
            <a:r>
              <a:rPr lang="en-US" i="1" dirty="0">
                <a:solidFill>
                  <a:schemeClr val="accent1">
                    <a:lumMod val="50000"/>
                  </a:schemeClr>
                </a:solidFill>
                <a:latin typeface="Balaram" pitchFamily="2" charset="0"/>
              </a:rPr>
              <a:t>, it is certainly shameful for the </a:t>
            </a:r>
            <a:r>
              <a:rPr lang="en-US" i="1" dirty="0" err="1">
                <a:solidFill>
                  <a:schemeClr val="accent1">
                    <a:lumMod val="50000"/>
                  </a:schemeClr>
                </a:solidFill>
                <a:latin typeface="Balaram" pitchFamily="2" charset="0"/>
              </a:rPr>
              <a:t>kñatriya</a:t>
            </a:r>
            <a:r>
              <a:rPr lang="en-US" i="1" dirty="0">
                <a:solidFill>
                  <a:schemeClr val="accent1">
                    <a:lumMod val="50000"/>
                  </a:schemeClr>
                </a:solidFill>
                <a:latin typeface="Balaram" pitchFamily="2" charset="0"/>
              </a:rPr>
              <a:t> or the state</a:t>
            </a:r>
            <a:r>
              <a:rPr lang="en-US" i="1" dirty="0" smtClean="0">
                <a:solidFill>
                  <a:schemeClr val="accent1">
                    <a:lumMod val="50000"/>
                  </a:schemeClr>
                </a:solidFill>
                <a:latin typeface="Balaram" pitchFamily="2" charset="0"/>
              </a:rPr>
              <a:t>.”</a:t>
            </a:r>
            <a:endParaRPr lang="en-US" i="1" dirty="0" smtClean="0">
              <a:solidFill>
                <a:schemeClr val="accent1">
                  <a:lumMod val="50000"/>
                </a:schemeClr>
              </a:solidFill>
              <a:latin typeface="Balaram" pitchFamily="2" charset="0"/>
            </a:endParaRPr>
          </a:p>
          <a:p>
            <a:pPr eaLnBrk="1" hangingPunct="1">
              <a:defRPr/>
            </a:pPr>
            <a:endParaRPr lang="en-US" i="1" dirty="0" smtClean="0">
              <a:solidFill>
                <a:schemeClr val="accent1">
                  <a:lumMod val="50000"/>
                </a:schemeClr>
              </a:solidFill>
              <a:latin typeface="Balaram"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270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1.14.42</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0795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kaccit tvaà nägamo 'gamyäà</a:t>
            </a:r>
          </a:p>
          <a:p>
            <a:pPr>
              <a:defRPr/>
            </a:pPr>
            <a:r>
              <a:rPr lang="vi-VN" sz="12900" dirty="0">
                <a:solidFill>
                  <a:schemeClr val="accent2">
                    <a:lumMod val="25000"/>
                  </a:schemeClr>
                </a:solidFill>
                <a:latin typeface="Balaram" pitchFamily="2" charset="0"/>
              </a:rPr>
              <a:t>gamyäà väsat-kåtäà striyam</a:t>
            </a:r>
          </a:p>
          <a:p>
            <a:pPr>
              <a:defRPr/>
            </a:pPr>
            <a:r>
              <a:rPr lang="vi-VN" sz="12900" dirty="0">
                <a:solidFill>
                  <a:schemeClr val="accent2">
                    <a:lumMod val="25000"/>
                  </a:schemeClr>
                </a:solidFill>
                <a:latin typeface="Balaram" pitchFamily="2" charset="0"/>
              </a:rPr>
              <a:t>paräjito vätha bhavän</a:t>
            </a:r>
          </a:p>
          <a:p>
            <a:pPr>
              <a:defRPr/>
            </a:pPr>
            <a:r>
              <a:rPr lang="vi-VN" sz="12900" dirty="0">
                <a:solidFill>
                  <a:schemeClr val="accent2">
                    <a:lumMod val="25000"/>
                  </a:schemeClr>
                </a:solidFill>
                <a:latin typeface="Balaram" pitchFamily="2" charset="0"/>
              </a:rPr>
              <a:t>nottamair näsamaiù </a:t>
            </a:r>
            <a:r>
              <a:rPr lang="vi-VN" sz="12900" dirty="0" smtClean="0">
                <a:solidFill>
                  <a:schemeClr val="accent2">
                    <a:lumMod val="25000"/>
                  </a:schemeClr>
                </a:solidFill>
                <a:latin typeface="Balaram" pitchFamily="2" charset="0"/>
              </a:rPr>
              <a:t>pathi</a:t>
            </a:r>
            <a:endParaRPr lang="en-US" sz="12900" dirty="0" smtClean="0">
              <a:solidFill>
                <a:schemeClr val="accent2">
                  <a:lumMod val="25000"/>
                </a:schemeClr>
              </a:solidFill>
              <a:latin typeface="Balaram" pitchFamily="2" charset="0"/>
            </a:endParaRPr>
          </a:p>
          <a:p>
            <a:pPr>
              <a:defRPr/>
            </a:pPr>
            <a:endParaRPr lang="en-US" sz="12900" dirty="0" smtClean="0">
              <a:solidFill>
                <a:schemeClr val="accent2">
                  <a:lumMod val="25000"/>
                </a:schemeClr>
              </a:solidFill>
              <a:latin typeface="Balaram" pitchFamily="2" charset="0"/>
            </a:endParaRPr>
          </a:p>
          <a:p>
            <a:pP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Have you contacted a woman of impeachable character, or have you not properly treated a deserving woman? Or have you been defeated on the way by someone who is inferior or equal to you</a:t>
            </a:r>
            <a:r>
              <a:rPr lang="en-US" sz="9600" dirty="0" smtClean="0">
                <a:solidFill>
                  <a:schemeClr val="accent2">
                    <a:lumMod val="25000"/>
                  </a:schemeClr>
                </a:solidFill>
                <a:latin typeface="Balaram" pitchFamily="2" charset="0"/>
              </a:rPr>
              <a:t>?</a:t>
            </a: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26628" name="TextBox 3"/>
          <p:cNvSpPr txBox="1">
            <a:spLocks noChangeArrowheads="1"/>
          </p:cNvSpPr>
          <p:nvPr/>
        </p:nvSpPr>
        <p:spPr bwMode="auto">
          <a:xfrm>
            <a:off x="347663" y="241300"/>
            <a:ext cx="73276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342900" indent="-342900" eaLnBrk="1" hangingPunct="1">
              <a:buFont typeface="Arial" pitchFamily="34" charset="0"/>
              <a:buChar char="•"/>
              <a:defRPr/>
            </a:pPr>
            <a:r>
              <a:rPr lang="en-US" sz="2000" dirty="0" err="1" smtClean="0">
                <a:latin typeface="Balaram" pitchFamily="2" charset="0"/>
              </a:rPr>
              <a:t>Brähmaëas</a:t>
            </a:r>
            <a:r>
              <a:rPr lang="en-US" sz="2000" dirty="0" smtClean="0">
                <a:latin typeface="Balaram" pitchFamily="2" charset="0"/>
              </a:rPr>
              <a:t>, </a:t>
            </a:r>
            <a:r>
              <a:rPr lang="en-US" sz="2000" dirty="0" err="1" smtClean="0">
                <a:latin typeface="Balaram" pitchFamily="2" charset="0"/>
              </a:rPr>
              <a:t>kñatriyas</a:t>
            </a:r>
            <a:r>
              <a:rPr lang="en-US" sz="2000" dirty="0" smtClean="0">
                <a:latin typeface="Balaram" pitchFamily="2" charset="0"/>
              </a:rPr>
              <a:t> </a:t>
            </a:r>
            <a:r>
              <a:rPr lang="en-US" sz="2000" dirty="0" smtClean="0">
                <a:latin typeface="Balaram" pitchFamily="2" charset="0"/>
                <a:sym typeface="Wingdings" pitchFamily="2" charset="2"/>
              </a:rPr>
              <a:t></a:t>
            </a:r>
            <a:r>
              <a:rPr lang="en-US" sz="2000" dirty="0" smtClean="0">
                <a:latin typeface="Balaram" pitchFamily="2" charset="0"/>
              </a:rPr>
              <a:t> </a:t>
            </a:r>
            <a:r>
              <a:rPr lang="en-US" sz="2000" dirty="0">
                <a:latin typeface="Balaram" pitchFamily="2" charset="0"/>
              </a:rPr>
              <a:t>woman of the </a:t>
            </a:r>
            <a:r>
              <a:rPr lang="en-US" sz="2000" dirty="0" err="1" smtClean="0">
                <a:latin typeface="Balaram" pitchFamily="2" charset="0"/>
              </a:rPr>
              <a:t>vaiçya</a:t>
            </a:r>
            <a:r>
              <a:rPr lang="en-US" sz="2000" dirty="0" smtClean="0">
                <a:latin typeface="Balaram" pitchFamily="2" charset="0"/>
              </a:rPr>
              <a:t>, </a:t>
            </a:r>
            <a:r>
              <a:rPr lang="en-US" sz="2000" dirty="0" err="1" smtClean="0">
                <a:latin typeface="Balaram" pitchFamily="2" charset="0"/>
              </a:rPr>
              <a:t>çüdra</a:t>
            </a:r>
            <a:r>
              <a:rPr lang="en-US" sz="2000" dirty="0" smtClean="0">
                <a:latin typeface="Balaram" pitchFamily="2" charset="0"/>
              </a:rPr>
              <a:t> </a:t>
            </a:r>
            <a:r>
              <a:rPr lang="en-US" sz="2000" dirty="0" smtClean="0">
                <a:latin typeface="Balaram" pitchFamily="2" charset="0"/>
              </a:rPr>
              <a:t>community</a:t>
            </a:r>
          </a:p>
          <a:p>
            <a:pPr eaLnBrk="1" hangingPunct="1">
              <a:defRPr/>
            </a:pPr>
            <a:r>
              <a:rPr lang="en-US" sz="2000" b="1" dirty="0" smtClean="0">
                <a:solidFill>
                  <a:srgbClr val="C00000"/>
                </a:solidFill>
                <a:latin typeface="Balaram" pitchFamily="2" charset="0"/>
              </a:rPr>
              <a:t>Not allowed</a:t>
            </a:r>
          </a:p>
          <a:p>
            <a:pPr eaLnBrk="1" hangingPunct="1">
              <a:defRPr/>
            </a:pPr>
            <a:r>
              <a:rPr lang="en-US" sz="2000" dirty="0" smtClean="0">
                <a:latin typeface="Balaram" pitchFamily="2" charset="0"/>
              </a:rPr>
              <a:t>        Lower </a:t>
            </a:r>
            <a:r>
              <a:rPr lang="en-US" sz="2000" dirty="0" smtClean="0">
                <a:latin typeface="Balaram" pitchFamily="2" charset="0"/>
              </a:rPr>
              <a:t>community  </a:t>
            </a:r>
            <a:r>
              <a:rPr lang="en-US" sz="2000" dirty="0" smtClean="0">
                <a:latin typeface="Balaram" pitchFamily="2" charset="0"/>
                <a:sym typeface="Wingdings" pitchFamily="2" charset="2"/>
              </a:rPr>
              <a:t> Higher </a:t>
            </a:r>
            <a:r>
              <a:rPr lang="en-US" sz="2000" dirty="0" smtClean="0">
                <a:latin typeface="Balaram" pitchFamily="2" charset="0"/>
              </a:rPr>
              <a:t>community</a:t>
            </a:r>
          </a:p>
        </p:txBody>
      </p:sp>
      <p:sp>
        <p:nvSpPr>
          <p:cNvPr id="26629" name="TextBox 4"/>
          <p:cNvSpPr txBox="1">
            <a:spLocks noChangeArrowheads="1"/>
          </p:cNvSpPr>
          <p:nvPr/>
        </p:nvSpPr>
        <p:spPr bwMode="auto">
          <a:xfrm>
            <a:off x="1329877" y="5168900"/>
            <a:ext cx="728750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defRPr/>
            </a:pPr>
            <a:r>
              <a:rPr lang="en-US" sz="2200" i="1" dirty="0">
                <a:solidFill>
                  <a:schemeClr val="accent1">
                    <a:lumMod val="50000"/>
                  </a:schemeClr>
                </a:solidFill>
              </a:rPr>
              <a:t>“Contact between man and woman is natural, but that also </a:t>
            </a:r>
            <a:endParaRPr lang="en-US" sz="2200" i="1" dirty="0" smtClean="0">
              <a:solidFill>
                <a:schemeClr val="accent1">
                  <a:lumMod val="50000"/>
                </a:schemeClr>
              </a:solidFill>
            </a:endParaRPr>
          </a:p>
          <a:p>
            <a:pPr>
              <a:defRPr/>
            </a:pPr>
            <a:r>
              <a:rPr lang="en-US" sz="2200" i="1" dirty="0" smtClean="0">
                <a:solidFill>
                  <a:schemeClr val="accent1">
                    <a:lumMod val="50000"/>
                  </a:schemeClr>
                </a:solidFill>
              </a:rPr>
              <a:t>must </a:t>
            </a:r>
            <a:r>
              <a:rPr lang="en-US" sz="2200" i="1" dirty="0">
                <a:solidFill>
                  <a:schemeClr val="accent1">
                    <a:lumMod val="50000"/>
                  </a:schemeClr>
                </a:solidFill>
              </a:rPr>
              <a:t>be carried out under regulative principles so </a:t>
            </a:r>
            <a:r>
              <a:rPr lang="en-US" sz="2200" i="1" dirty="0" smtClean="0">
                <a:solidFill>
                  <a:schemeClr val="accent1">
                    <a:lumMod val="50000"/>
                  </a:schemeClr>
                </a:solidFill>
              </a:rPr>
              <a:t>that </a:t>
            </a:r>
          </a:p>
          <a:p>
            <a:pPr>
              <a:defRPr/>
            </a:pPr>
            <a:r>
              <a:rPr lang="en-US" sz="2200" i="1" dirty="0" smtClean="0">
                <a:solidFill>
                  <a:schemeClr val="accent1">
                    <a:lumMod val="50000"/>
                  </a:schemeClr>
                </a:solidFill>
              </a:rPr>
              <a:t>social </a:t>
            </a:r>
            <a:r>
              <a:rPr lang="en-US" sz="2200" i="1" dirty="0">
                <a:solidFill>
                  <a:schemeClr val="accent1">
                    <a:lumMod val="50000"/>
                  </a:schemeClr>
                </a:solidFill>
              </a:rPr>
              <a:t>consecration may not be disturbed or unwanted </a:t>
            </a:r>
            <a:endParaRPr lang="en-US" sz="2200" i="1" dirty="0" smtClean="0">
              <a:solidFill>
                <a:schemeClr val="accent1">
                  <a:lumMod val="50000"/>
                </a:schemeClr>
              </a:solidFill>
            </a:endParaRPr>
          </a:p>
          <a:p>
            <a:pPr>
              <a:defRPr/>
            </a:pPr>
            <a:r>
              <a:rPr lang="en-US" sz="2200" i="1" dirty="0" smtClean="0">
                <a:solidFill>
                  <a:schemeClr val="accent1">
                    <a:lumMod val="50000"/>
                  </a:schemeClr>
                </a:solidFill>
              </a:rPr>
              <a:t>worthless </a:t>
            </a:r>
            <a:r>
              <a:rPr lang="en-US" sz="2200" i="1" dirty="0">
                <a:solidFill>
                  <a:schemeClr val="accent1">
                    <a:lumMod val="50000"/>
                  </a:schemeClr>
                </a:solidFill>
              </a:rPr>
              <a:t>population be increased for the unrest of the world</a:t>
            </a:r>
            <a:r>
              <a:rPr lang="en-US" sz="2200" i="1" dirty="0" smtClean="0">
                <a:solidFill>
                  <a:schemeClr val="accent1">
                    <a:lumMod val="50000"/>
                  </a:schemeClr>
                </a:solidFill>
              </a:rPr>
              <a:t>.”</a:t>
            </a:r>
          </a:p>
          <a:p>
            <a:pPr eaLnBrk="1" hangingPunct="1">
              <a:defRPr/>
            </a:pPr>
            <a:endParaRPr lang="en-US" sz="2200" i="1" dirty="0" smtClean="0">
              <a:solidFill>
                <a:schemeClr val="accent1">
                  <a:lumMod val="50000"/>
                </a:schemeClr>
              </a:solidFill>
            </a:endParaRPr>
          </a:p>
        </p:txBody>
      </p:sp>
      <p:sp>
        <p:nvSpPr>
          <p:cNvPr id="4" name="TextBox 3"/>
          <p:cNvSpPr txBox="1"/>
          <p:nvPr/>
        </p:nvSpPr>
        <p:spPr>
          <a:xfrm>
            <a:off x="334963" y="1296988"/>
            <a:ext cx="7128875" cy="1015663"/>
          </a:xfrm>
          <a:prstGeom prst="rect">
            <a:avLst/>
          </a:prstGeom>
          <a:noFill/>
        </p:spPr>
        <p:txBody>
          <a:bodyPr wrap="none">
            <a:spAutoFit/>
          </a:bodyPr>
          <a:lstStyle/>
          <a:p>
            <a:pPr marL="342900" indent="-342900" algn="l">
              <a:buFont typeface="Arial" pitchFamily="34" charset="0"/>
              <a:buChar char="•"/>
              <a:defRPr/>
            </a:pPr>
            <a:r>
              <a:rPr lang="en-US" sz="2000" b="1" dirty="0" smtClean="0">
                <a:latin typeface="Balaram" pitchFamily="2" charset="0"/>
              </a:rPr>
              <a:t>Seven </a:t>
            </a:r>
            <a:r>
              <a:rPr lang="en-US" sz="2000" b="1" dirty="0">
                <a:latin typeface="Balaram" pitchFamily="2" charset="0"/>
              </a:rPr>
              <a:t>mothers </a:t>
            </a:r>
            <a:r>
              <a:rPr lang="en-US" sz="2000" dirty="0">
                <a:latin typeface="Balaram" pitchFamily="2" charset="0"/>
              </a:rPr>
              <a:t>- one's own </a:t>
            </a:r>
            <a:r>
              <a:rPr lang="en-US" sz="2000" dirty="0" smtClean="0">
                <a:latin typeface="Balaram" pitchFamily="2" charset="0"/>
              </a:rPr>
              <a:t>mother,</a:t>
            </a:r>
            <a:endParaRPr lang="en-US" sz="2000" dirty="0" smtClean="0">
              <a:latin typeface="Balaram" pitchFamily="2" charset="0"/>
            </a:endParaRPr>
          </a:p>
          <a:p>
            <a:pPr algn="l">
              <a:defRPr/>
            </a:pPr>
            <a:r>
              <a:rPr lang="en-US" sz="2000" dirty="0">
                <a:latin typeface="Balaram" pitchFamily="2" charset="0"/>
              </a:rPr>
              <a:t> </a:t>
            </a:r>
            <a:r>
              <a:rPr lang="en-US" sz="2000" dirty="0" smtClean="0">
                <a:latin typeface="Balaram" pitchFamily="2" charset="0"/>
              </a:rPr>
              <a:t>                                wife </a:t>
            </a:r>
            <a:r>
              <a:rPr lang="en-US" sz="2000" dirty="0">
                <a:latin typeface="Balaram" pitchFamily="2" charset="0"/>
              </a:rPr>
              <a:t>of the spiritual </a:t>
            </a:r>
            <a:r>
              <a:rPr lang="en-US" sz="2000" dirty="0" smtClean="0">
                <a:latin typeface="Balaram" pitchFamily="2" charset="0"/>
              </a:rPr>
              <a:t>master, </a:t>
            </a:r>
            <a:r>
              <a:rPr lang="en-US" sz="2000" dirty="0" err="1" smtClean="0">
                <a:latin typeface="Balaram" pitchFamily="2" charset="0"/>
              </a:rPr>
              <a:t>brähmaëa</a:t>
            </a:r>
            <a:r>
              <a:rPr lang="en-US" sz="2000" dirty="0" smtClean="0">
                <a:latin typeface="Balaram" pitchFamily="2" charset="0"/>
              </a:rPr>
              <a:t>, king </a:t>
            </a:r>
            <a:endParaRPr lang="en-US" sz="2000" dirty="0" smtClean="0">
              <a:latin typeface="Balaram" pitchFamily="2" charset="0"/>
            </a:endParaRPr>
          </a:p>
          <a:p>
            <a:pPr algn="l">
              <a:defRPr/>
            </a:pPr>
            <a:r>
              <a:rPr lang="en-US" sz="2000" dirty="0">
                <a:latin typeface="Balaram" pitchFamily="2" charset="0"/>
              </a:rPr>
              <a:t>	</a:t>
            </a:r>
            <a:r>
              <a:rPr lang="en-US" sz="2000" dirty="0" smtClean="0">
                <a:latin typeface="Balaram" pitchFamily="2" charset="0"/>
              </a:rPr>
              <a:t>	     cow, nurse, earth</a:t>
            </a:r>
            <a:endParaRPr lang="en-US" sz="2000" dirty="0">
              <a:latin typeface="Balaram" pitchFamily="2" charset="0"/>
            </a:endParaRPr>
          </a:p>
        </p:txBody>
      </p:sp>
      <p:sp>
        <p:nvSpPr>
          <p:cNvPr id="7" name="Rectangle 6"/>
          <p:cNvSpPr>
            <a:spLocks noChangeArrowheads="1"/>
          </p:cNvSpPr>
          <p:nvPr/>
        </p:nvSpPr>
        <p:spPr bwMode="auto">
          <a:xfrm>
            <a:off x="347663" y="2324954"/>
            <a:ext cx="854233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buFont typeface="Arial" pitchFamily="34" charset="0"/>
              <a:buChar char="•"/>
            </a:pPr>
            <a:r>
              <a:rPr lang="en-US" sz="2000" b="1" dirty="0" err="1" smtClean="0">
                <a:latin typeface="Balaram" pitchFamily="2" charset="0"/>
              </a:rPr>
              <a:t>Uttama</a:t>
            </a:r>
            <a:r>
              <a:rPr lang="en-US" sz="2000" dirty="0" smtClean="0">
                <a:latin typeface="Balaram" pitchFamily="2" charset="0"/>
              </a:rPr>
              <a:t> </a:t>
            </a:r>
            <a:r>
              <a:rPr lang="en-US" sz="2000" dirty="0">
                <a:latin typeface="Balaram" pitchFamily="2" charset="0"/>
              </a:rPr>
              <a:t>- </a:t>
            </a:r>
            <a:r>
              <a:rPr lang="en-US" sz="2000" dirty="0" smtClean="0">
                <a:latin typeface="Balaram" pitchFamily="2" charset="0"/>
              </a:rPr>
              <a:t>contact </a:t>
            </a:r>
            <a:r>
              <a:rPr lang="en-US" sz="2000" dirty="0">
                <a:latin typeface="Balaram" pitchFamily="2" charset="0"/>
              </a:rPr>
              <a:t>of a </a:t>
            </a:r>
            <a:r>
              <a:rPr lang="en-US" sz="2000" dirty="0" err="1" smtClean="0">
                <a:latin typeface="Balaram" pitchFamily="2" charset="0"/>
              </a:rPr>
              <a:t>brähmaëa</a:t>
            </a:r>
            <a:r>
              <a:rPr lang="en-US" sz="2000" dirty="0" smtClean="0">
                <a:latin typeface="Balaram" pitchFamily="2" charset="0"/>
              </a:rPr>
              <a:t> with a </a:t>
            </a:r>
            <a:r>
              <a:rPr lang="en-US" sz="2000" dirty="0" err="1" smtClean="0">
                <a:latin typeface="Balaram" pitchFamily="2" charset="0"/>
              </a:rPr>
              <a:t>kñatriya</a:t>
            </a:r>
            <a:r>
              <a:rPr lang="en-US" sz="2000" dirty="0" smtClean="0">
                <a:latin typeface="Balaram" pitchFamily="2" charset="0"/>
              </a:rPr>
              <a:t> woman. ex-</a:t>
            </a:r>
            <a:r>
              <a:rPr lang="en-US" sz="2000" dirty="0" err="1" smtClean="0">
                <a:latin typeface="Balaram" pitchFamily="2" charset="0"/>
              </a:rPr>
              <a:t>Vyäsadeva</a:t>
            </a:r>
            <a:r>
              <a:rPr lang="en-US" sz="2000" dirty="0" smtClean="0">
                <a:latin typeface="Balaram" pitchFamily="2" charset="0"/>
              </a:rPr>
              <a:t>, 								   </a:t>
            </a:r>
            <a:r>
              <a:rPr lang="en-US" sz="2000" dirty="0" err="1" smtClean="0">
                <a:latin typeface="Balaram" pitchFamily="2" charset="0"/>
              </a:rPr>
              <a:t>Paräçara</a:t>
            </a:r>
            <a:r>
              <a:rPr lang="en-US" sz="2000" dirty="0" smtClean="0">
                <a:latin typeface="Balaram" pitchFamily="2" charset="0"/>
              </a:rPr>
              <a:t> muni  </a:t>
            </a:r>
            <a:endParaRPr lang="en-US" sz="2000" dirty="0" smtClean="0">
              <a:latin typeface="Balaram" pitchFamily="2" charset="0"/>
            </a:endParaRPr>
          </a:p>
          <a:p>
            <a:pPr marL="342900" indent="-342900" algn="l">
              <a:buFont typeface="Arial" pitchFamily="34" charset="0"/>
              <a:buChar char="•"/>
            </a:pPr>
            <a:r>
              <a:rPr lang="en-US" sz="2000" b="1" dirty="0" err="1" smtClean="0">
                <a:latin typeface="Balaram" pitchFamily="2" charset="0"/>
              </a:rPr>
              <a:t>Adhama</a:t>
            </a:r>
            <a:r>
              <a:rPr lang="en-US" sz="2000" dirty="0" smtClean="0">
                <a:latin typeface="Balaram" pitchFamily="2" charset="0"/>
              </a:rPr>
              <a:t> </a:t>
            </a:r>
            <a:r>
              <a:rPr lang="en-US" sz="2000" dirty="0">
                <a:latin typeface="Balaram" pitchFamily="2" charset="0"/>
              </a:rPr>
              <a:t>- contact of a </a:t>
            </a:r>
            <a:r>
              <a:rPr lang="en-US" sz="2000" dirty="0" err="1">
                <a:latin typeface="Balaram" pitchFamily="2" charset="0"/>
              </a:rPr>
              <a:t>kñatriya</a:t>
            </a:r>
            <a:r>
              <a:rPr lang="en-US" sz="2000" dirty="0">
                <a:latin typeface="Balaram" pitchFamily="2" charset="0"/>
              </a:rPr>
              <a:t> with a </a:t>
            </a:r>
            <a:r>
              <a:rPr lang="en-US" sz="2000" dirty="0" err="1">
                <a:latin typeface="Balaram" pitchFamily="2" charset="0"/>
              </a:rPr>
              <a:t>brähmaëa</a:t>
            </a:r>
            <a:r>
              <a:rPr lang="en-US" sz="2000" dirty="0">
                <a:latin typeface="Balaram" pitchFamily="2" charset="0"/>
              </a:rPr>
              <a:t> </a:t>
            </a:r>
            <a:r>
              <a:rPr lang="en-US" sz="2000" dirty="0" smtClean="0">
                <a:latin typeface="Balaram" pitchFamily="2" charset="0"/>
              </a:rPr>
              <a:t>woman. ex-</a:t>
            </a:r>
            <a:r>
              <a:rPr kumimoji="1" lang="en-US" sz="1800" dirty="0" err="1" smtClean="0">
                <a:latin typeface="Balaram" pitchFamily="2" charset="0"/>
              </a:rPr>
              <a:t>Romaharsana</a:t>
            </a:r>
            <a:r>
              <a:rPr kumimoji="1" lang="en-US" sz="1800" dirty="0" smtClean="0">
                <a:latin typeface="Balaram" pitchFamily="2" charset="0"/>
              </a:rPr>
              <a:t>  								     </a:t>
            </a:r>
            <a:r>
              <a:rPr kumimoji="1" lang="en-US" sz="1800" dirty="0" err="1" smtClean="0">
                <a:latin typeface="Balaram" pitchFamily="2" charset="0"/>
              </a:rPr>
              <a:t>Suta’s</a:t>
            </a:r>
            <a:r>
              <a:rPr kumimoji="1" lang="en-US" sz="1800" dirty="0" smtClean="0">
                <a:latin typeface="Balaram" pitchFamily="2" charset="0"/>
              </a:rPr>
              <a:t> father </a:t>
            </a:r>
            <a:r>
              <a:rPr lang="en-US" sz="1800" dirty="0" smtClean="0">
                <a:latin typeface="Balaram" pitchFamily="2" charset="0"/>
              </a:rPr>
              <a:t> </a:t>
            </a:r>
            <a:endParaRPr lang="en-US" sz="1800" dirty="0" smtClean="0">
              <a:latin typeface="Balaram" pitchFamily="2" charset="0"/>
            </a:endParaRPr>
          </a:p>
        </p:txBody>
      </p:sp>
      <p:sp>
        <p:nvSpPr>
          <p:cNvPr id="2" name="TextBox 1"/>
          <p:cNvSpPr txBox="1"/>
          <p:nvPr/>
        </p:nvSpPr>
        <p:spPr>
          <a:xfrm>
            <a:off x="313893" y="3658643"/>
            <a:ext cx="5761514" cy="769441"/>
          </a:xfrm>
          <a:prstGeom prst="rect">
            <a:avLst/>
          </a:prstGeom>
          <a:noFill/>
        </p:spPr>
        <p:txBody>
          <a:bodyPr wrap="none" rtlCol="0">
            <a:spAutoFit/>
          </a:bodyPr>
          <a:lstStyle/>
          <a:p>
            <a:pPr marL="342900" indent="-342900">
              <a:buFont typeface="Arial" pitchFamily="34" charset="0"/>
              <a:buChar char="•"/>
            </a:pPr>
            <a:r>
              <a:rPr lang="en-US" sz="2200" dirty="0" smtClean="0">
                <a:latin typeface="Balaram" pitchFamily="2" charset="0"/>
              </a:rPr>
              <a:t>Inferior </a:t>
            </a:r>
            <a:r>
              <a:rPr lang="en-US" sz="2200" dirty="0" smtClean="0">
                <a:latin typeface="Balaram" pitchFamily="2" charset="0"/>
              </a:rPr>
              <a:t>or </a:t>
            </a:r>
            <a:r>
              <a:rPr lang="en-US" sz="2200" dirty="0">
                <a:latin typeface="Balaram" pitchFamily="2" charset="0"/>
              </a:rPr>
              <a:t>equal in strength, superior </a:t>
            </a:r>
            <a:r>
              <a:rPr lang="en-US" sz="2200" dirty="0" smtClean="0">
                <a:latin typeface="Balaram" pitchFamily="2" charset="0"/>
              </a:rPr>
              <a:t>power</a:t>
            </a:r>
          </a:p>
          <a:p>
            <a:r>
              <a:rPr lang="en-US" sz="2200" dirty="0" smtClean="0">
                <a:latin typeface="Balaram" pitchFamily="2" charset="0"/>
              </a:rPr>
              <a:t>                          Examples </a:t>
            </a:r>
            <a:r>
              <a:rPr lang="en-US" sz="2200" dirty="0" smtClean="0">
                <a:latin typeface="Balaram" pitchFamily="2" charset="0"/>
              </a:rPr>
              <a:t>– </a:t>
            </a:r>
            <a:r>
              <a:rPr lang="en-US" sz="2200" dirty="0" err="1" smtClean="0">
                <a:latin typeface="Balaram" pitchFamily="2" charset="0"/>
              </a:rPr>
              <a:t>Bhéñmadeva</a:t>
            </a:r>
            <a:r>
              <a:rPr lang="en-US" sz="2200" dirty="0">
                <a:latin typeface="Balaram" pitchFamily="2" charset="0"/>
              </a:rPr>
              <a:t>, </a:t>
            </a:r>
            <a:r>
              <a:rPr lang="en-US" sz="2200" dirty="0" err="1">
                <a:latin typeface="Balaram" pitchFamily="2" charset="0"/>
              </a:rPr>
              <a:t>Karëa</a:t>
            </a:r>
            <a:endParaRPr lang="en-US" sz="2200" dirty="0">
              <a:latin typeface="Balaram" pitchFamily="2" charset="0"/>
            </a:endParaRPr>
          </a:p>
        </p:txBody>
      </p:sp>
      <p:sp>
        <p:nvSpPr>
          <p:cNvPr id="5" name="Rectangle 4"/>
          <p:cNvSpPr/>
          <p:nvPr/>
        </p:nvSpPr>
        <p:spPr>
          <a:xfrm>
            <a:off x="352471" y="4554238"/>
            <a:ext cx="7318029" cy="430887"/>
          </a:xfrm>
          <a:prstGeom prst="rect">
            <a:avLst/>
          </a:prstGeom>
        </p:spPr>
        <p:txBody>
          <a:bodyPr wrap="none">
            <a:spAutoFit/>
          </a:bodyPr>
          <a:lstStyle/>
          <a:p>
            <a:pPr marL="342900" indent="-342900">
              <a:buFont typeface="Arial" pitchFamily="34" charset="0"/>
              <a:buChar char="•"/>
            </a:pPr>
            <a:r>
              <a:rPr lang="en-US" sz="2200" dirty="0" smtClean="0">
                <a:latin typeface="Balaram" pitchFamily="2" charset="0"/>
              </a:rPr>
              <a:t>Kali-</a:t>
            </a:r>
            <a:r>
              <a:rPr lang="en-US" sz="2200" dirty="0" err="1" smtClean="0">
                <a:latin typeface="Balaram" pitchFamily="2" charset="0"/>
              </a:rPr>
              <a:t>yuga</a:t>
            </a:r>
            <a:r>
              <a:rPr lang="en-US" sz="2200" dirty="0" smtClean="0">
                <a:latin typeface="Balaram" pitchFamily="2" charset="0"/>
              </a:rPr>
              <a:t> – no </a:t>
            </a:r>
            <a:r>
              <a:rPr lang="en-US" sz="2200" dirty="0" err="1" smtClean="0">
                <a:latin typeface="Balaram" pitchFamily="2" charset="0"/>
              </a:rPr>
              <a:t>samskaras</a:t>
            </a:r>
            <a:r>
              <a:rPr lang="en-US" sz="2200" dirty="0" smtClean="0">
                <a:latin typeface="Balaram" pitchFamily="2" charset="0"/>
              </a:rPr>
              <a:t>.. No application of these points </a:t>
            </a:r>
            <a:endParaRPr lang="en-US" sz="2200" dirty="0">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629"/>
                                        </p:tgtEl>
                                        <p:attrNameLst>
                                          <p:attrName>style.visibility</p:attrName>
                                        </p:attrNameLst>
                                      </p:cBhvr>
                                      <p:to>
                                        <p:strVal val="visible"/>
                                      </p:to>
                                    </p:set>
                                    <p:animEffect transition="in" filter="fade">
                                      <p:cBhvr>
                                        <p:cTn id="44"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idx="4294967295"/>
          </p:nvPr>
        </p:nvSpPr>
        <p:spPr>
          <a:xfrm>
            <a:off x="1135063" y="177800"/>
            <a:ext cx="6840537" cy="601663"/>
          </a:xfrm>
        </p:spPr>
        <p:txBody>
          <a:bodyPr/>
          <a:lstStyle/>
          <a:p>
            <a:pPr eaLnBrk="1" fontAlgn="auto" hangingPunct="1">
              <a:spcAft>
                <a:spcPts val="0"/>
              </a:spcAft>
              <a:defRPr/>
            </a:pPr>
            <a:r>
              <a:rPr lang="en-US" sz="2800" b="1" dirty="0">
                <a:solidFill>
                  <a:schemeClr val="accent1">
                    <a:lumMod val="50000"/>
                  </a:schemeClr>
                </a:solidFill>
                <a:latin typeface="Balaram" pitchFamily="2" charset="0"/>
                <a:ea typeface="Times New Roman" pitchFamily="18" charset="0"/>
                <a:cs typeface="Tahoma" pitchFamily="34" charset="0"/>
              </a:rPr>
              <a:t>SB 1.2.4</a:t>
            </a:r>
          </a:p>
        </p:txBody>
      </p:sp>
      <p:sp>
        <p:nvSpPr>
          <p:cNvPr id="8" name="Title 1"/>
          <p:cNvSpPr txBox="1">
            <a:spLocks/>
          </p:cNvSpPr>
          <p:nvPr/>
        </p:nvSpPr>
        <p:spPr bwMode="auto">
          <a:xfrm>
            <a:off x="190500" y="622300"/>
            <a:ext cx="8750300" cy="3492500"/>
          </a:xfrm>
          <a:prstGeom prst="rect">
            <a:avLst/>
          </a:prstGeom>
          <a:noFill/>
          <a:ln w="9525">
            <a:noFill/>
            <a:miter lim="800000"/>
            <a:headEnd/>
            <a:tailEnd/>
          </a:ln>
          <a:effectLst/>
        </p:spPr>
        <p:txBody>
          <a:bodyPr anchor="b">
            <a:noAutofit/>
          </a:bodyPr>
          <a:lstStyle/>
          <a:p>
            <a:pPr>
              <a:defRPr/>
            </a:pPr>
            <a:r>
              <a:rPr lang="vi-VN" sz="4000" kern="0" dirty="0">
                <a:latin typeface="Balaram" pitchFamily="2" charset="0"/>
                <a:ea typeface="Times New Roman" pitchFamily="18" charset="0"/>
                <a:cs typeface="Tahoma" pitchFamily="34" charset="0"/>
              </a:rPr>
              <a:t>nārāyaṇaḿ namaskṛtya</a:t>
            </a:r>
          </a:p>
          <a:p>
            <a:pPr>
              <a:defRPr/>
            </a:pPr>
            <a:r>
              <a:rPr lang="vi-VN" sz="4000" kern="0" dirty="0">
                <a:latin typeface="Balaram" pitchFamily="2" charset="0"/>
                <a:ea typeface="Times New Roman" pitchFamily="18" charset="0"/>
                <a:cs typeface="Tahoma" pitchFamily="34" charset="0"/>
              </a:rPr>
              <a:t>naraḿ caiva narottamam</a:t>
            </a:r>
          </a:p>
          <a:p>
            <a:pPr>
              <a:defRPr/>
            </a:pPr>
            <a:r>
              <a:rPr lang="vi-VN" sz="4000" kern="0" dirty="0">
                <a:latin typeface="Balaram" pitchFamily="2" charset="0"/>
                <a:ea typeface="Times New Roman" pitchFamily="18" charset="0"/>
                <a:cs typeface="Tahoma" pitchFamily="34" charset="0"/>
              </a:rPr>
              <a:t>devīḿ sarasvatīḿ vyāsaḿ</a:t>
            </a:r>
          </a:p>
          <a:p>
            <a:pPr>
              <a:defRPr/>
            </a:pPr>
            <a:r>
              <a:rPr lang="vi-VN" sz="4000" kern="0" dirty="0">
                <a:latin typeface="Balaram" pitchFamily="2" charset="0"/>
                <a:ea typeface="Times New Roman" pitchFamily="18" charset="0"/>
                <a:cs typeface="Tahoma" pitchFamily="34" charset="0"/>
              </a:rPr>
              <a:t>tato jayam </a:t>
            </a:r>
            <a:r>
              <a:rPr lang="vi-VN" sz="4000" kern="0" dirty="0" smtClean="0">
                <a:latin typeface="Balaram" pitchFamily="2" charset="0"/>
                <a:ea typeface="Times New Roman" pitchFamily="18" charset="0"/>
                <a:cs typeface="Tahoma" pitchFamily="34" charset="0"/>
              </a:rPr>
              <a:t>udīrayet</a:t>
            </a:r>
            <a:endParaRPr lang="en-US" sz="4000" kern="0" dirty="0">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1.14.43</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4478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api svit parya-bhuìkthäs tvaà</a:t>
            </a:r>
          </a:p>
          <a:p>
            <a:pPr>
              <a:defRPr/>
            </a:pPr>
            <a:r>
              <a:rPr lang="vi-VN" sz="12900" dirty="0">
                <a:solidFill>
                  <a:schemeClr val="accent2">
                    <a:lumMod val="25000"/>
                  </a:schemeClr>
                </a:solidFill>
                <a:latin typeface="Balaram" pitchFamily="2" charset="0"/>
              </a:rPr>
              <a:t>sambhojyän våddha-bälakän</a:t>
            </a:r>
          </a:p>
          <a:p>
            <a:pPr>
              <a:defRPr/>
            </a:pPr>
            <a:r>
              <a:rPr lang="vi-VN" sz="12900" dirty="0">
                <a:solidFill>
                  <a:schemeClr val="accent2">
                    <a:lumMod val="25000"/>
                  </a:schemeClr>
                </a:solidFill>
                <a:latin typeface="Balaram" pitchFamily="2" charset="0"/>
              </a:rPr>
              <a:t>jugupsitaà karma kiïcit</a:t>
            </a:r>
          </a:p>
          <a:p>
            <a:pPr>
              <a:defRPr/>
            </a:pPr>
            <a:r>
              <a:rPr lang="vi-VN" sz="12900" dirty="0">
                <a:solidFill>
                  <a:schemeClr val="accent2">
                    <a:lumMod val="25000"/>
                  </a:schemeClr>
                </a:solidFill>
                <a:latin typeface="Balaram" pitchFamily="2" charset="0"/>
              </a:rPr>
              <a:t>kåtavän na yad </a:t>
            </a:r>
            <a:r>
              <a:rPr lang="vi-VN" sz="12900" dirty="0" smtClean="0">
                <a:solidFill>
                  <a:schemeClr val="accent2">
                    <a:lumMod val="25000"/>
                  </a:schemeClr>
                </a:solidFill>
                <a:latin typeface="Balaram" pitchFamily="2" charset="0"/>
              </a:rPr>
              <a:t>akñamam</a:t>
            </a:r>
            <a:endParaRPr lang="en-US" sz="12900" dirty="0" smtClean="0">
              <a:solidFill>
                <a:schemeClr val="accent2">
                  <a:lumMod val="25000"/>
                </a:schemeClr>
              </a:solidFill>
              <a:latin typeface="Balaram" pitchFamily="2" charset="0"/>
            </a:endParaRPr>
          </a:p>
          <a:p>
            <a:pPr>
              <a:defRPr/>
            </a:pPr>
            <a:endParaRPr lang="en-US" sz="12900" dirty="0" smtClean="0">
              <a:solidFill>
                <a:schemeClr val="accent2">
                  <a:lumMod val="25000"/>
                </a:schemeClr>
              </a:solidFill>
              <a:latin typeface="Balaram" pitchFamily="2" charset="0"/>
            </a:endParaRPr>
          </a:p>
          <a:p>
            <a:pP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Have you not taken care of old men and boys who deserve to dine with you? Have you left them and taken your meals alone? Have you committed some unpardonable mistake which is considered to be abominable?</a:t>
            </a: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28676" name="Rectangle 3"/>
          <p:cNvSpPr>
            <a:spLocks noChangeArrowheads="1"/>
          </p:cNvSpPr>
          <p:nvPr/>
        </p:nvSpPr>
        <p:spPr bwMode="auto">
          <a:xfrm>
            <a:off x="590550" y="1446213"/>
            <a:ext cx="4767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l">
              <a:buFont typeface="Arial" charset="0"/>
              <a:buChar char="•"/>
            </a:pPr>
            <a:r>
              <a:rPr lang="en-US" dirty="0" smtClean="0">
                <a:latin typeface="Balaram" pitchFamily="2" charset="0"/>
              </a:rPr>
              <a:t>Householder/Ideal Householder</a:t>
            </a:r>
            <a:endParaRPr lang="en-US" dirty="0">
              <a:latin typeface="Balaram" pitchFamily="2" charset="0"/>
            </a:endParaRPr>
          </a:p>
        </p:txBody>
      </p:sp>
      <p:sp>
        <p:nvSpPr>
          <p:cNvPr id="5" name="Rectangle 4"/>
          <p:cNvSpPr/>
          <p:nvPr/>
        </p:nvSpPr>
        <p:spPr>
          <a:xfrm>
            <a:off x="361950" y="3974674"/>
            <a:ext cx="8477250" cy="830997"/>
          </a:xfrm>
          <a:prstGeom prst="rect">
            <a:avLst/>
          </a:prstGeom>
        </p:spPr>
        <p:txBody>
          <a:bodyPr>
            <a:spAutoFit/>
          </a:bodyPr>
          <a:lstStyle/>
          <a:p>
            <a:pPr>
              <a:defRPr/>
            </a:pPr>
            <a:r>
              <a:rPr lang="en-US" i="1" dirty="0">
                <a:solidFill>
                  <a:schemeClr val="accent1">
                    <a:lumMod val="50000"/>
                  </a:schemeClr>
                </a:solidFill>
                <a:latin typeface="Balaram" pitchFamily="2" charset="0"/>
              </a:rPr>
              <a:t>“The neglect of this prescribed duty of a householder, especially in the matter of the old men and children, is unpardonable..”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270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1.14.44</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9906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kaccit preñöhatamenätha</a:t>
            </a:r>
          </a:p>
          <a:p>
            <a:pPr>
              <a:defRPr/>
            </a:pPr>
            <a:r>
              <a:rPr lang="vi-VN" sz="12900" dirty="0">
                <a:solidFill>
                  <a:schemeClr val="accent2">
                    <a:lumMod val="25000"/>
                  </a:schemeClr>
                </a:solidFill>
                <a:latin typeface="Balaram" pitchFamily="2" charset="0"/>
              </a:rPr>
              <a:t>hådayenätma-bandhunä</a:t>
            </a:r>
          </a:p>
          <a:p>
            <a:pPr>
              <a:defRPr/>
            </a:pPr>
            <a:r>
              <a:rPr lang="vi-VN" sz="12900" dirty="0">
                <a:solidFill>
                  <a:schemeClr val="accent2">
                    <a:lumMod val="25000"/>
                  </a:schemeClr>
                </a:solidFill>
                <a:latin typeface="Balaram" pitchFamily="2" charset="0"/>
              </a:rPr>
              <a:t>çünyo 'smi rahito nityaà</a:t>
            </a:r>
          </a:p>
          <a:p>
            <a:pPr>
              <a:defRPr/>
            </a:pPr>
            <a:r>
              <a:rPr lang="vi-VN" sz="12900" dirty="0">
                <a:solidFill>
                  <a:schemeClr val="accent2">
                    <a:lumMod val="25000"/>
                  </a:schemeClr>
                </a:solidFill>
                <a:latin typeface="Balaram" pitchFamily="2" charset="0"/>
              </a:rPr>
              <a:t>manyase te 'nyathä na </a:t>
            </a:r>
            <a:r>
              <a:rPr lang="vi-VN" sz="12900" dirty="0" smtClean="0">
                <a:solidFill>
                  <a:schemeClr val="accent2">
                    <a:lumMod val="25000"/>
                  </a:schemeClr>
                </a:solidFill>
                <a:latin typeface="Balaram" pitchFamily="2" charset="0"/>
              </a:rPr>
              <a:t>ruk</a:t>
            </a:r>
            <a:endParaRPr lang="en-US" sz="12900" dirty="0" smtClean="0">
              <a:solidFill>
                <a:schemeClr val="accent2">
                  <a:lumMod val="25000"/>
                </a:schemeClr>
              </a:solidFill>
              <a:latin typeface="Balaram" pitchFamily="2" charset="0"/>
            </a:endParaRPr>
          </a:p>
          <a:p>
            <a:pP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Or is it that you are feeling empty for all time because you might have lost your most intimate friend, Lord Kåñëa? O my brother </a:t>
            </a:r>
            <a:r>
              <a:rPr lang="en-US" sz="9600" dirty="0" err="1">
                <a:solidFill>
                  <a:schemeClr val="accent2">
                    <a:lumMod val="25000"/>
                  </a:schemeClr>
                </a:solidFill>
                <a:latin typeface="Balaram" pitchFamily="2" charset="0"/>
              </a:rPr>
              <a:t>Arjuna</a:t>
            </a:r>
            <a:r>
              <a:rPr lang="en-US" sz="9600" dirty="0">
                <a:solidFill>
                  <a:schemeClr val="accent2">
                    <a:lumMod val="25000"/>
                  </a:schemeClr>
                </a:solidFill>
                <a:latin typeface="Balaram" pitchFamily="2" charset="0"/>
              </a:rPr>
              <a:t>, I can think of no other reason for your becoming so dejected.</a:t>
            </a: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
        <p:nvSpPr>
          <p:cNvPr id="4" name="Rectangle 3"/>
          <p:cNvSpPr/>
          <p:nvPr/>
        </p:nvSpPr>
        <p:spPr>
          <a:xfrm>
            <a:off x="758377" y="4879976"/>
            <a:ext cx="2521845" cy="830997"/>
          </a:xfrm>
          <a:prstGeom prst="rect">
            <a:avLst/>
          </a:prstGeom>
        </p:spPr>
        <p:txBody>
          <a:bodyPr wrap="none">
            <a:spAutoFit/>
          </a:bodyPr>
          <a:lstStyle/>
          <a:p>
            <a:pPr marL="342900" indent="-342900">
              <a:buFont typeface="Arial" pitchFamily="34" charset="0"/>
              <a:buChar char="•"/>
              <a:defRPr/>
            </a:pPr>
            <a:r>
              <a:rPr lang="en-US" dirty="0" smtClean="0">
                <a:solidFill>
                  <a:srgbClr val="C00000"/>
                </a:solidFill>
                <a:latin typeface="Balaram" pitchFamily="2" charset="0"/>
              </a:rPr>
              <a:t>Acute dejection</a:t>
            </a:r>
          </a:p>
          <a:p>
            <a:pPr marL="342900" indent="-342900">
              <a:buFont typeface="Arial" pitchFamily="34" charset="0"/>
              <a:buChar char="•"/>
              <a:defRPr/>
            </a:pPr>
            <a:r>
              <a:rPr lang="en-US" dirty="0" smtClean="0">
                <a:solidFill>
                  <a:srgbClr val="C00000"/>
                </a:solidFill>
                <a:latin typeface="Balaram" pitchFamily="2" charset="0"/>
              </a:rPr>
              <a:t>We feel it too.. </a:t>
            </a:r>
            <a:endParaRPr lang="en-US" dirty="0">
              <a:solidFill>
                <a:srgbClr val="C00000"/>
              </a:solidFill>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96925" y="152400"/>
            <a:ext cx="6840538" cy="1008063"/>
          </a:xfrm>
        </p:spPr>
        <p:txBody>
          <a:bodyPr/>
          <a:lstStyle/>
          <a:p>
            <a:pPr eaLnBrk="1" fontAlgn="auto" hangingPunct="1">
              <a:spcAft>
                <a:spcPts val="0"/>
              </a:spcAft>
              <a:defRPr/>
            </a:pPr>
            <a:r>
              <a:rPr lang="en-US" dirty="0" smtClean="0">
                <a:latin typeface="Balaram" pitchFamily="2" charset="0"/>
              </a:rPr>
              <a:t>Summary</a:t>
            </a:r>
          </a:p>
        </p:txBody>
      </p:sp>
      <p:sp>
        <p:nvSpPr>
          <p:cNvPr id="34819" name="TextBox 6"/>
          <p:cNvSpPr txBox="1">
            <a:spLocks noChangeArrowheads="1"/>
          </p:cNvSpPr>
          <p:nvPr/>
        </p:nvSpPr>
        <p:spPr bwMode="auto">
          <a:xfrm>
            <a:off x="520700" y="1884363"/>
            <a:ext cx="8051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342900" indent="-342900" algn="l" eaLnBrk="1" hangingPunct="1">
              <a:buFont typeface="Wingdings" pitchFamily="2" charset="2"/>
              <a:buChar char="§"/>
            </a:pPr>
            <a:r>
              <a:rPr lang="en-US" dirty="0" smtClean="0">
                <a:latin typeface="Balaram" pitchFamily="2" charset="0"/>
              </a:rPr>
              <a:t>Feel protection/fearlessness only under the shelter of Lord’s lotus feet</a:t>
            </a:r>
          </a:p>
          <a:p>
            <a:pPr marL="342900" indent="-342900" algn="l" eaLnBrk="1" hangingPunct="1">
              <a:buFont typeface="Wingdings" pitchFamily="2" charset="2"/>
              <a:buChar char="§"/>
            </a:pPr>
            <a:r>
              <a:rPr lang="en-US" dirty="0" smtClean="0">
                <a:latin typeface="Balaram" pitchFamily="2" charset="0"/>
              </a:rPr>
              <a:t>Cause of </a:t>
            </a:r>
            <a:r>
              <a:rPr lang="en-US" dirty="0" err="1" smtClean="0">
                <a:latin typeface="Balaram" pitchFamily="2" charset="0"/>
              </a:rPr>
              <a:t>falldown</a:t>
            </a:r>
            <a:r>
              <a:rPr lang="en-US" dirty="0" smtClean="0">
                <a:latin typeface="Balaram" pitchFamily="2" charset="0"/>
              </a:rPr>
              <a:t> – If we think we are the enjoyer</a:t>
            </a:r>
            <a:endParaRPr lang="en-US" dirty="0" smtClean="0">
              <a:latin typeface="Balaram" pitchFamily="2" charset="0"/>
            </a:endParaRPr>
          </a:p>
          <a:p>
            <a:pPr marL="342900" indent="-342900" algn="l" eaLnBrk="1" hangingPunct="1">
              <a:buFont typeface="Wingdings" pitchFamily="2" charset="2"/>
              <a:buChar char="§"/>
            </a:pPr>
            <a:r>
              <a:rPr lang="en-US" dirty="0" smtClean="0">
                <a:latin typeface="Balaram" pitchFamily="2" charset="0"/>
              </a:rPr>
              <a:t>Duties of a householder – charity, taking care of family</a:t>
            </a:r>
          </a:p>
          <a:p>
            <a:pPr marL="342900" indent="-342900" algn="l" eaLnBrk="1" hangingPunct="1">
              <a:buFont typeface="Wingdings" pitchFamily="2" charset="2"/>
              <a:buChar char="§"/>
            </a:pPr>
            <a:r>
              <a:rPr lang="en-US" dirty="0" smtClean="0">
                <a:latin typeface="Balaram" pitchFamily="2" charset="0"/>
              </a:rPr>
              <a:t>Want to be happy – establish loving relationship with </a:t>
            </a:r>
            <a:r>
              <a:rPr lang="en-US" b="1" dirty="0">
                <a:latin typeface="Balaram" pitchFamily="2" charset="0"/>
              </a:rPr>
              <a:t>Kåñëa</a:t>
            </a:r>
            <a:r>
              <a:rPr lang="en-US" b="1" dirty="0">
                <a:latin typeface="Balaram" pitchFamily="2" charset="0"/>
              </a:rPr>
              <a:t> </a:t>
            </a:r>
            <a:endParaRPr lang="en-US" b="1" dirty="0">
              <a:latin typeface="Balaram" pitchFamily="2" charset="0"/>
            </a:endParaRPr>
          </a:p>
          <a:p>
            <a:pPr eaLnBrk="1" hangingPunct="1"/>
            <a:endParaRPr lang="en-US" dirty="0">
              <a:latin typeface="Balaram" pitchFamily="2" charset="0"/>
            </a:endParaRPr>
          </a:p>
        </p:txBody>
      </p:sp>
      <p:sp>
        <p:nvSpPr>
          <p:cNvPr id="4" name="TextBox 3"/>
          <p:cNvSpPr txBox="1">
            <a:spLocks noChangeArrowheads="1"/>
          </p:cNvSpPr>
          <p:nvPr/>
        </p:nvSpPr>
        <p:spPr bwMode="auto">
          <a:xfrm>
            <a:off x="2353864" y="4565789"/>
            <a:ext cx="438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dirty="0" smtClean="0">
                <a:solidFill>
                  <a:srgbClr val="C00000"/>
                </a:solidFill>
                <a:latin typeface="Balaram" pitchFamily="2" charset="0"/>
              </a:rPr>
              <a:t>Fear – “forgetfulness of </a:t>
            </a:r>
            <a:r>
              <a:rPr lang="en-US" i="1" dirty="0" smtClean="0">
                <a:solidFill>
                  <a:srgbClr val="C00000"/>
                </a:solidFill>
                <a:latin typeface="Balaram" pitchFamily="2" charset="0"/>
              </a:rPr>
              <a:t>Kåñëa” </a:t>
            </a:r>
            <a:endParaRPr lang="en-US" dirty="0">
              <a:solidFill>
                <a:srgbClr val="C00000"/>
              </a:solidFill>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p:cNvSpPr>
            <a:spLocks noGrp="1"/>
          </p:cNvSpPr>
          <p:nvPr>
            <p:ph type="title"/>
          </p:nvPr>
        </p:nvSpPr>
        <p:spPr>
          <a:xfrm>
            <a:off x="1044575" y="152400"/>
            <a:ext cx="6840538" cy="1008063"/>
          </a:xfrm>
        </p:spPr>
        <p:txBody>
          <a:bodyPr/>
          <a:lstStyle/>
          <a:p>
            <a:pPr eaLnBrk="1" fontAlgn="auto" hangingPunct="1">
              <a:spcAft>
                <a:spcPts val="0"/>
              </a:spcAft>
              <a:defRPr/>
            </a:pPr>
            <a:r>
              <a:rPr lang="en-US" dirty="0" smtClean="0">
                <a:latin typeface="Balaram" pitchFamily="2" charset="0"/>
              </a:rPr>
              <a:t>References</a:t>
            </a:r>
          </a:p>
        </p:txBody>
      </p:sp>
      <p:pic>
        <p:nvPicPr>
          <p:cNvPr id="5" name="Picture 4" descr="SP_smi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65400"/>
            <a:ext cx="3327400"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431800" y="1630363"/>
            <a:ext cx="805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617220" indent="-342900" algn="l" eaLnBrk="1" fontAlgn="auto" hangingPunct="1">
              <a:spcAft>
                <a:spcPts val="0"/>
              </a:spcAft>
              <a:buFont typeface="Wingdings" pitchFamily="2" charset="2"/>
              <a:buChar char="§"/>
              <a:defRPr/>
            </a:pPr>
            <a:r>
              <a:rPr lang="en-US" dirty="0">
                <a:latin typeface="Balaram" pitchFamily="2" charset="0"/>
              </a:rPr>
              <a:t>HH </a:t>
            </a:r>
            <a:r>
              <a:rPr lang="en-US" dirty="0" err="1">
                <a:latin typeface="Balaram" pitchFamily="2" charset="0"/>
              </a:rPr>
              <a:t>Romapada</a:t>
            </a:r>
            <a:r>
              <a:rPr lang="en-US" dirty="0">
                <a:latin typeface="Balaram" pitchFamily="2" charset="0"/>
              </a:rPr>
              <a:t> Swami </a:t>
            </a:r>
            <a:r>
              <a:rPr lang="en-US" dirty="0" err="1">
                <a:latin typeface="Balaram" pitchFamily="2" charset="0"/>
              </a:rPr>
              <a:t>Maharaj’s</a:t>
            </a:r>
            <a:r>
              <a:rPr lang="en-US" dirty="0">
                <a:latin typeface="Balaram" pitchFamily="2" charset="0"/>
              </a:rPr>
              <a:t> SB Lecture</a:t>
            </a:r>
          </a:p>
          <a:p>
            <a:pPr marL="617220" indent="-342900" algn="l" eaLnBrk="1" fontAlgn="auto" hangingPunct="1">
              <a:spcAft>
                <a:spcPts val="0"/>
              </a:spcAft>
              <a:buFont typeface="Wingdings" pitchFamily="2" charset="2"/>
              <a:buChar char="§"/>
              <a:defRPr/>
            </a:pPr>
            <a:r>
              <a:rPr lang="en-US" dirty="0">
                <a:latin typeface="Balaram" pitchFamily="2" charset="0"/>
              </a:rPr>
              <a:t>Unveiling His Lotus feet – HG </a:t>
            </a:r>
            <a:r>
              <a:rPr lang="en-US" dirty="0" err="1">
                <a:latin typeface="Balaram" pitchFamily="2" charset="0"/>
              </a:rPr>
              <a:t>Bhurijana</a:t>
            </a:r>
            <a:r>
              <a:rPr lang="en-US" dirty="0">
                <a:latin typeface="Balaram" pitchFamily="2" charset="0"/>
              </a:rPr>
              <a:t> </a:t>
            </a:r>
            <a:r>
              <a:rPr lang="en-US" dirty="0" err="1">
                <a:latin typeface="Balaram" pitchFamily="2" charset="0"/>
              </a:rPr>
              <a:t>prabhu</a:t>
            </a:r>
            <a:endParaRPr lang="en-US" dirty="0">
              <a:latin typeface="Balaram" pitchFamily="2" charset="0"/>
            </a:endParaRPr>
          </a:p>
          <a:p>
            <a:pPr algn="l"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title" idx="4294967295"/>
          </p:nvPr>
        </p:nvSpPr>
        <p:spPr>
          <a:xfrm>
            <a:off x="1046163" y="152400"/>
            <a:ext cx="6840537" cy="690563"/>
          </a:xfrm>
        </p:spPr>
        <p:txBody>
          <a:bodyPr/>
          <a:lstStyle/>
          <a:p>
            <a:pPr eaLnBrk="1" fontAlgn="auto" hangingPunct="1">
              <a:spcAft>
                <a:spcPts val="0"/>
              </a:spcAft>
              <a:defRPr/>
            </a:pPr>
            <a:r>
              <a:rPr lang="en-US" sz="2800" b="1" dirty="0">
                <a:solidFill>
                  <a:schemeClr val="accent1">
                    <a:lumMod val="50000"/>
                  </a:schemeClr>
                </a:solidFill>
                <a:latin typeface="Balaram" pitchFamily="2" charset="0"/>
                <a:ea typeface="Times New Roman" pitchFamily="18" charset="0"/>
                <a:cs typeface="Tahoma" pitchFamily="34" charset="0"/>
              </a:rPr>
              <a:t>SB 1.2.18</a:t>
            </a:r>
          </a:p>
        </p:txBody>
      </p:sp>
      <p:sp>
        <p:nvSpPr>
          <p:cNvPr id="8" name="Title 1"/>
          <p:cNvSpPr txBox="1">
            <a:spLocks/>
          </p:cNvSpPr>
          <p:nvPr/>
        </p:nvSpPr>
        <p:spPr bwMode="auto">
          <a:xfrm>
            <a:off x="152400" y="698500"/>
            <a:ext cx="8826500" cy="3289300"/>
          </a:xfrm>
          <a:prstGeom prst="rect">
            <a:avLst/>
          </a:prstGeom>
          <a:noFill/>
          <a:ln w="9525">
            <a:noFill/>
            <a:miter lim="800000"/>
            <a:headEnd/>
            <a:tailEnd/>
          </a:ln>
          <a:effectLst/>
        </p:spPr>
        <p:txBody>
          <a:bodyPr anchor="b">
            <a:noAutofit/>
          </a:bodyPr>
          <a:lstStyle>
            <a:defPPr>
              <a:defRPr lang="en-US"/>
            </a:defPPr>
            <a:lvl1pPr>
              <a:defRPr sz="4400" kern="0">
                <a:latin typeface="Balaram" pitchFamily="2" charset="0"/>
                <a:ea typeface="Times New Roman" pitchFamily="18" charset="0"/>
                <a:cs typeface="Tahoma" pitchFamily="34" charset="0"/>
              </a:defRPr>
            </a:lvl1pPr>
          </a:lstStyle>
          <a:p>
            <a:r>
              <a:rPr lang="vi-VN" sz="4000" dirty="0"/>
              <a:t>naṣṭa-prāyeṣv abhadreṣu</a:t>
            </a:r>
          </a:p>
          <a:p>
            <a:r>
              <a:rPr lang="vi-VN" sz="4000" dirty="0"/>
              <a:t>nityaḿ bhāgavata-sevayā</a:t>
            </a:r>
          </a:p>
          <a:p>
            <a:r>
              <a:rPr lang="vi-VN" sz="4000" dirty="0"/>
              <a:t>bhagavaty uttama-śloke</a:t>
            </a:r>
          </a:p>
          <a:p>
            <a:r>
              <a:rPr lang="vi-VN" sz="4000" dirty="0"/>
              <a:t>bhaktir bhavati </a:t>
            </a:r>
            <a:r>
              <a:rPr lang="vi-VN" sz="4000" dirty="0" smtClean="0"/>
              <a:t>naiṣṭhikī</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469936"/>
            <a:ext cx="8064500" cy="2249462"/>
          </a:xfrm>
          <a:prstGeom prst="rect">
            <a:avLst/>
          </a:prstGeom>
        </p:spPr>
        <p:txBody>
          <a:bodyPr wrap="square">
            <a:spAutoFit/>
          </a:bodyPr>
          <a:lstStyle/>
          <a:p>
            <a:pPr marL="274320" algn="l" eaLnBrk="1" fontAlgn="auto" hangingPunct="1">
              <a:lnSpc>
                <a:spcPct val="150000"/>
              </a:lnSpc>
              <a:spcAft>
                <a:spcPts val="0"/>
              </a:spcAft>
              <a:buFontTx/>
              <a:buNone/>
              <a:defRPr/>
            </a:pPr>
            <a:r>
              <a:rPr lang="en-US" dirty="0" smtClean="0">
                <a:solidFill>
                  <a:schemeClr val="accent1">
                    <a:lumMod val="50000"/>
                  </a:schemeClr>
                </a:solidFill>
                <a:latin typeface="Balaram" pitchFamily="2" charset="0"/>
              </a:rPr>
              <a:t> 1-21: Inauspicious </a:t>
            </a:r>
            <a:r>
              <a:rPr lang="en-US" dirty="0">
                <a:solidFill>
                  <a:schemeClr val="accent1">
                    <a:lumMod val="50000"/>
                  </a:schemeClr>
                </a:solidFill>
                <a:latin typeface="Balaram" pitchFamily="2" charset="0"/>
              </a:rPr>
              <a:t>omens observed by </a:t>
            </a:r>
            <a:r>
              <a:rPr lang="en-US" dirty="0" err="1">
                <a:solidFill>
                  <a:schemeClr val="accent1">
                    <a:lumMod val="50000"/>
                  </a:schemeClr>
                </a:solidFill>
                <a:latin typeface="Balaram" pitchFamily="2" charset="0"/>
              </a:rPr>
              <a:t>Yudhisthira</a:t>
            </a:r>
            <a:r>
              <a:rPr lang="en-US" dirty="0">
                <a:solidFill>
                  <a:schemeClr val="accent1">
                    <a:lumMod val="50000"/>
                  </a:schemeClr>
                </a:solidFill>
                <a:latin typeface="Balaram" pitchFamily="2" charset="0"/>
              </a:rPr>
              <a:t> </a:t>
            </a:r>
            <a:r>
              <a:rPr lang="en-US" dirty="0" smtClean="0">
                <a:solidFill>
                  <a:schemeClr val="accent1">
                    <a:lumMod val="50000"/>
                  </a:schemeClr>
                </a:solidFill>
                <a:latin typeface="Balaram" pitchFamily="2" charset="0"/>
              </a:rPr>
              <a:t>                       	  Maharaja</a:t>
            </a:r>
          </a:p>
          <a:p>
            <a:pPr marL="274320" algn="l" eaLnBrk="1" fontAlgn="auto" hangingPunct="1">
              <a:lnSpc>
                <a:spcPct val="150000"/>
              </a:lnSpc>
              <a:spcAft>
                <a:spcPts val="0"/>
              </a:spcAft>
              <a:buFontTx/>
              <a:buNone/>
              <a:defRPr/>
            </a:pPr>
            <a:r>
              <a:rPr lang="en-US" dirty="0" smtClean="0">
                <a:solidFill>
                  <a:schemeClr val="accent1">
                    <a:lumMod val="50000"/>
                  </a:schemeClr>
                </a:solidFill>
                <a:latin typeface="Balaram" pitchFamily="2" charset="0"/>
              </a:rPr>
              <a:t>22-34: </a:t>
            </a:r>
            <a:r>
              <a:rPr lang="en-US" dirty="0" err="1" smtClean="0">
                <a:solidFill>
                  <a:schemeClr val="accent1">
                    <a:lumMod val="50000"/>
                  </a:schemeClr>
                </a:solidFill>
                <a:latin typeface="Balaram" pitchFamily="2" charset="0"/>
              </a:rPr>
              <a:t>Arujna</a:t>
            </a:r>
            <a:r>
              <a:rPr lang="en-US" dirty="0" smtClean="0">
                <a:solidFill>
                  <a:schemeClr val="accent1">
                    <a:lumMod val="50000"/>
                  </a:schemeClr>
                </a:solidFill>
                <a:latin typeface="Balaram" pitchFamily="2" charset="0"/>
              </a:rPr>
              <a:t> </a:t>
            </a:r>
            <a:r>
              <a:rPr lang="en-US" dirty="0">
                <a:solidFill>
                  <a:schemeClr val="accent1">
                    <a:lumMod val="50000"/>
                  </a:schemeClr>
                </a:solidFill>
                <a:latin typeface="Balaram" pitchFamily="2" charset="0"/>
              </a:rPr>
              <a:t>returns from </a:t>
            </a:r>
            <a:r>
              <a:rPr lang="en-US" dirty="0" err="1">
                <a:solidFill>
                  <a:schemeClr val="accent1">
                    <a:lumMod val="50000"/>
                  </a:schemeClr>
                </a:solidFill>
                <a:latin typeface="Balaram" pitchFamily="2" charset="0"/>
              </a:rPr>
              <a:t>Dwaraka</a:t>
            </a:r>
            <a:r>
              <a:rPr lang="en-US" dirty="0">
                <a:solidFill>
                  <a:schemeClr val="accent1">
                    <a:lumMod val="50000"/>
                  </a:schemeClr>
                </a:solidFill>
                <a:latin typeface="Balaram" pitchFamily="2" charset="0"/>
              </a:rPr>
              <a:t> and </a:t>
            </a:r>
            <a:r>
              <a:rPr lang="en-US" dirty="0" err="1" smtClean="0">
                <a:solidFill>
                  <a:schemeClr val="accent1">
                    <a:lumMod val="50000"/>
                  </a:schemeClr>
                </a:solidFill>
                <a:latin typeface="Balaram" pitchFamily="2" charset="0"/>
              </a:rPr>
              <a:t>Yudhisthira</a:t>
            </a:r>
            <a:r>
              <a:rPr lang="en-US" dirty="0" smtClean="0">
                <a:solidFill>
                  <a:schemeClr val="accent1">
                    <a:lumMod val="50000"/>
                  </a:schemeClr>
                </a:solidFill>
                <a:latin typeface="Balaram" pitchFamily="2" charset="0"/>
              </a:rPr>
              <a:t>		   </a:t>
            </a:r>
            <a:r>
              <a:rPr lang="en-US" dirty="0">
                <a:solidFill>
                  <a:schemeClr val="accent1">
                    <a:lumMod val="50000"/>
                  </a:schemeClr>
                </a:solidFill>
                <a:latin typeface="Balaram" pitchFamily="2" charset="0"/>
              </a:rPr>
              <a:t>Maharaja’s inquiry</a:t>
            </a:r>
            <a:endParaRPr lang="en-US" dirty="0">
              <a:solidFill>
                <a:schemeClr val="accent1">
                  <a:lumMod val="50000"/>
                </a:schemeClr>
              </a:solidFill>
              <a:latin typeface="Balaram" pitchFamily="2" charset="0"/>
            </a:endParaRPr>
          </a:p>
        </p:txBody>
      </p:sp>
      <p:sp>
        <p:nvSpPr>
          <p:cNvPr id="5" name="Rectangle 4"/>
          <p:cNvSpPr/>
          <p:nvPr/>
        </p:nvSpPr>
        <p:spPr>
          <a:xfrm>
            <a:off x="3855090" y="248335"/>
            <a:ext cx="1344920" cy="587212"/>
          </a:xfrm>
          <a:prstGeom prst="rect">
            <a:avLst/>
          </a:prstGeom>
        </p:spPr>
        <p:txBody>
          <a:bodyPr wrap="none">
            <a:spAutoFit/>
          </a:bodyPr>
          <a:lstStyle/>
          <a:p>
            <a:pPr marL="274320" algn="l" fontAlgn="auto">
              <a:lnSpc>
                <a:spcPct val="150000"/>
              </a:lnSpc>
              <a:spcAft>
                <a:spcPts val="0"/>
              </a:spcAft>
              <a:defRPr/>
            </a:pPr>
            <a:r>
              <a:rPr lang="en-US" b="1" spc="150" dirty="0">
                <a:solidFill>
                  <a:schemeClr val="accent1">
                    <a:lumMod val="50000"/>
                  </a:schemeClr>
                </a:solidFill>
                <a:latin typeface="Balaram" pitchFamily="2" charset="0"/>
              </a:rPr>
              <a:t>Recap</a:t>
            </a:r>
            <a:endParaRPr lang="en-US" dirty="0">
              <a:solidFill>
                <a:schemeClr val="accent1">
                  <a:lumMod val="50000"/>
                </a:schemeClr>
              </a:solidFill>
              <a:latin typeface="Balaram" pitchFamily="2" charset="0"/>
            </a:endParaRPr>
          </a:p>
        </p:txBody>
      </p:sp>
    </p:spTree>
    <p:extLst>
      <p:ext uri="{BB962C8B-B14F-4D97-AF65-F5344CB8AC3E}">
        <p14:creationId xmlns:p14="http://schemas.microsoft.com/office/powerpoint/2010/main" val="262684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1495336"/>
            <a:ext cx="8064500" cy="2862322"/>
          </a:xfrm>
          <a:prstGeom prst="rect">
            <a:avLst/>
          </a:prstGeom>
        </p:spPr>
        <p:txBody>
          <a:bodyPr wrap="square">
            <a:spAutoFit/>
          </a:bodyPr>
          <a:lstStyle/>
          <a:p>
            <a:pPr marL="274320" algn="l" eaLnBrk="1" fontAlgn="auto" hangingPunct="1">
              <a:lnSpc>
                <a:spcPct val="150000"/>
              </a:lnSpc>
              <a:spcAft>
                <a:spcPts val="0"/>
              </a:spcAft>
              <a:buFontTx/>
              <a:buNone/>
              <a:defRPr/>
            </a:pPr>
            <a:r>
              <a:rPr lang="en-US" dirty="0" smtClean="0">
                <a:solidFill>
                  <a:srgbClr val="C00000"/>
                </a:solidFill>
                <a:latin typeface="Balaram" pitchFamily="2" charset="0"/>
              </a:rPr>
              <a:t>14.35-37: </a:t>
            </a:r>
            <a:r>
              <a:rPr lang="en-US" dirty="0" smtClean="0">
                <a:solidFill>
                  <a:schemeClr val="accent1">
                    <a:lumMod val="50000"/>
                  </a:schemeClr>
                </a:solidFill>
                <a:latin typeface="Balaram" pitchFamily="2" charset="0"/>
              </a:rPr>
              <a:t>Serving the Lotus feet of the Lord</a:t>
            </a:r>
          </a:p>
          <a:p>
            <a:pPr marL="274320" algn="l" fontAlgn="auto">
              <a:lnSpc>
                <a:spcPct val="150000"/>
              </a:lnSpc>
              <a:spcAft>
                <a:spcPts val="0"/>
              </a:spcAft>
              <a:defRPr/>
            </a:pPr>
            <a:r>
              <a:rPr lang="en-US" dirty="0" smtClean="0">
                <a:solidFill>
                  <a:schemeClr val="accent1">
                    <a:lumMod val="50000"/>
                  </a:schemeClr>
                </a:solidFill>
                <a:latin typeface="Balaram" pitchFamily="2" charset="0"/>
              </a:rPr>
              <a:t>          </a:t>
            </a:r>
            <a:r>
              <a:rPr lang="en-US" dirty="0" smtClean="0">
                <a:solidFill>
                  <a:srgbClr val="C00000"/>
                </a:solidFill>
                <a:latin typeface="Balaram" pitchFamily="2" charset="0"/>
              </a:rPr>
              <a:t>38: </a:t>
            </a:r>
            <a:r>
              <a:rPr lang="en-US" dirty="0">
                <a:solidFill>
                  <a:schemeClr val="accent1">
                    <a:lumMod val="50000"/>
                  </a:schemeClr>
                </a:solidFill>
                <a:latin typeface="Balaram" pitchFamily="2" charset="0"/>
              </a:rPr>
              <a:t>Lord’s Protection - fearlessness</a:t>
            </a:r>
          </a:p>
          <a:p>
            <a:pPr marL="274320" algn="l" fontAlgn="auto">
              <a:lnSpc>
                <a:spcPct val="150000"/>
              </a:lnSpc>
              <a:spcAft>
                <a:spcPts val="0"/>
              </a:spcAft>
              <a:defRPr/>
            </a:pPr>
            <a:r>
              <a:rPr lang="en-US" dirty="0" smtClean="0">
                <a:solidFill>
                  <a:schemeClr val="accent1">
                    <a:lumMod val="50000"/>
                  </a:schemeClr>
                </a:solidFill>
                <a:latin typeface="Balaram" pitchFamily="2" charset="0"/>
              </a:rPr>
              <a:t>     </a:t>
            </a:r>
            <a:r>
              <a:rPr lang="en-US" dirty="0" smtClean="0">
                <a:solidFill>
                  <a:srgbClr val="C00000"/>
                </a:solidFill>
                <a:latin typeface="Balaram" pitchFamily="2" charset="0"/>
              </a:rPr>
              <a:t>39-43: </a:t>
            </a:r>
            <a:r>
              <a:rPr lang="en-US" dirty="0" smtClean="0">
                <a:solidFill>
                  <a:schemeClr val="accent1">
                    <a:lumMod val="50000"/>
                  </a:schemeClr>
                </a:solidFill>
                <a:latin typeface="Balaram" pitchFamily="2" charset="0"/>
              </a:rPr>
              <a:t>Prescribed duties of a good King</a:t>
            </a:r>
          </a:p>
          <a:p>
            <a:pPr marL="274320" algn="l" fontAlgn="auto">
              <a:lnSpc>
                <a:spcPct val="150000"/>
              </a:lnSpc>
              <a:spcAft>
                <a:spcPts val="0"/>
              </a:spcAft>
              <a:defRPr/>
            </a:pPr>
            <a:r>
              <a:rPr lang="en-US" dirty="0" smtClean="0">
                <a:solidFill>
                  <a:schemeClr val="accent1">
                    <a:lumMod val="50000"/>
                  </a:schemeClr>
                </a:solidFill>
                <a:latin typeface="Balaram" pitchFamily="2" charset="0"/>
              </a:rPr>
              <a:t>          </a:t>
            </a:r>
            <a:r>
              <a:rPr lang="en-US" dirty="0" smtClean="0">
                <a:solidFill>
                  <a:srgbClr val="C00000"/>
                </a:solidFill>
                <a:latin typeface="Balaram" pitchFamily="2" charset="0"/>
              </a:rPr>
              <a:t>44: </a:t>
            </a:r>
            <a:r>
              <a:rPr lang="en-US" dirty="0">
                <a:solidFill>
                  <a:schemeClr val="accent1">
                    <a:lumMod val="50000"/>
                  </a:schemeClr>
                </a:solidFill>
                <a:latin typeface="Balaram" pitchFamily="2" charset="0"/>
              </a:rPr>
              <a:t>Only one reason for </a:t>
            </a:r>
            <a:r>
              <a:rPr lang="en-US" dirty="0" err="1" smtClean="0">
                <a:solidFill>
                  <a:schemeClr val="accent1">
                    <a:lumMod val="50000"/>
                  </a:schemeClr>
                </a:solidFill>
                <a:latin typeface="Balaram" pitchFamily="2" charset="0"/>
              </a:rPr>
              <a:t>Arjuna’s</a:t>
            </a:r>
            <a:r>
              <a:rPr lang="en-US" dirty="0" smtClean="0">
                <a:solidFill>
                  <a:schemeClr val="accent1">
                    <a:lumMod val="50000"/>
                  </a:schemeClr>
                </a:solidFill>
                <a:latin typeface="Balaram" pitchFamily="2" charset="0"/>
              </a:rPr>
              <a:t> acute dejection</a:t>
            </a:r>
            <a:endParaRPr lang="en-US" dirty="0">
              <a:solidFill>
                <a:schemeClr val="accent1">
                  <a:lumMod val="50000"/>
                </a:schemeClr>
              </a:solidFill>
              <a:latin typeface="Balaram" pitchFamily="2" charset="0"/>
            </a:endParaRPr>
          </a:p>
          <a:p>
            <a:pPr marL="274320" algn="l" eaLnBrk="1" fontAlgn="auto" hangingPunct="1">
              <a:lnSpc>
                <a:spcPct val="150000"/>
              </a:lnSpc>
              <a:spcAft>
                <a:spcPts val="0"/>
              </a:spcAft>
              <a:buFontTx/>
              <a:buNone/>
              <a:defRPr/>
            </a:pPr>
            <a:endParaRPr lang="en-US" dirty="0">
              <a:solidFill>
                <a:schemeClr val="accent1">
                  <a:lumMod val="50000"/>
                </a:schemeClr>
              </a:solidFill>
              <a:latin typeface="Balaram" pitchFamily="2" charset="0"/>
            </a:endParaRPr>
          </a:p>
        </p:txBody>
      </p:sp>
      <p:sp>
        <p:nvSpPr>
          <p:cNvPr id="2" name="Rectangle 1"/>
          <p:cNvSpPr/>
          <p:nvPr/>
        </p:nvSpPr>
        <p:spPr>
          <a:xfrm>
            <a:off x="3639559" y="476935"/>
            <a:ext cx="1594988" cy="587212"/>
          </a:xfrm>
          <a:prstGeom prst="rect">
            <a:avLst/>
          </a:prstGeom>
        </p:spPr>
        <p:txBody>
          <a:bodyPr wrap="none">
            <a:spAutoFit/>
          </a:bodyPr>
          <a:lstStyle/>
          <a:p>
            <a:pPr marL="274320" algn="l" fontAlgn="auto">
              <a:lnSpc>
                <a:spcPct val="150000"/>
              </a:lnSpc>
              <a:spcAft>
                <a:spcPts val="0"/>
              </a:spcAft>
              <a:defRPr/>
            </a:pPr>
            <a:r>
              <a:rPr lang="en-US" b="1" spc="150" dirty="0">
                <a:solidFill>
                  <a:schemeClr val="accent1">
                    <a:lumMod val="50000"/>
                  </a:schemeClr>
                </a:solidFill>
                <a:latin typeface="Balaram" pitchFamily="2" charset="0"/>
              </a:rPr>
              <a:t>Outline</a:t>
            </a:r>
            <a:endParaRPr lang="en-US" dirty="0">
              <a:solidFill>
                <a:schemeClr val="accent1">
                  <a:lumMod val="50000"/>
                </a:schemeClr>
              </a:solidFill>
              <a:latin typeface="Balaram"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635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1.35-36</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612900"/>
            <a:ext cx="8509000" cy="2654300"/>
          </a:xfrm>
          <a:prstGeom prst="rect">
            <a:avLst/>
          </a:prstGeom>
          <a:noFill/>
          <a:ln w="9525">
            <a:noFill/>
            <a:miter lim="800000"/>
            <a:headEnd/>
            <a:tailEnd/>
          </a:ln>
          <a:effectLst/>
        </p:spPr>
        <p:txBody>
          <a:bodyPr anchor="b">
            <a:noAutofit/>
          </a:bodyPr>
          <a:lstStyle/>
          <a:p>
            <a:pPr>
              <a:defRPr/>
            </a:pPr>
            <a:r>
              <a:rPr lang="vi-VN" sz="2600" dirty="0">
                <a:solidFill>
                  <a:schemeClr val="accent2">
                    <a:lumMod val="25000"/>
                  </a:schemeClr>
                </a:solidFill>
                <a:latin typeface="Balaram" pitchFamily="2" charset="0"/>
              </a:rPr>
              <a:t>maìgaläya ca lokänäà</a:t>
            </a:r>
          </a:p>
          <a:p>
            <a:pPr>
              <a:defRPr/>
            </a:pPr>
            <a:r>
              <a:rPr lang="vi-VN" sz="2600" dirty="0">
                <a:solidFill>
                  <a:schemeClr val="accent2">
                    <a:lumMod val="25000"/>
                  </a:schemeClr>
                </a:solidFill>
                <a:latin typeface="Balaram" pitchFamily="2" charset="0"/>
              </a:rPr>
              <a:t>kñemäya ca bhaväya ca</a:t>
            </a:r>
          </a:p>
          <a:p>
            <a:pPr>
              <a:defRPr/>
            </a:pPr>
            <a:r>
              <a:rPr lang="vi-VN" sz="2600" dirty="0">
                <a:solidFill>
                  <a:schemeClr val="accent2">
                    <a:lumMod val="25000"/>
                  </a:schemeClr>
                </a:solidFill>
                <a:latin typeface="Balaram" pitchFamily="2" charset="0"/>
              </a:rPr>
              <a:t>äste yadu-kulämbhodhäv</a:t>
            </a:r>
          </a:p>
          <a:p>
            <a:pPr>
              <a:defRPr/>
            </a:pPr>
            <a:r>
              <a:rPr lang="vi-VN" sz="2600" dirty="0">
                <a:solidFill>
                  <a:schemeClr val="accent2">
                    <a:lumMod val="25000"/>
                  </a:schemeClr>
                </a:solidFill>
                <a:latin typeface="Balaram" pitchFamily="2" charset="0"/>
              </a:rPr>
              <a:t>ädyo 'nanta-sakhaù </a:t>
            </a:r>
            <a:r>
              <a:rPr lang="vi-VN" sz="2600" dirty="0" smtClean="0">
                <a:solidFill>
                  <a:schemeClr val="accent2">
                    <a:lumMod val="25000"/>
                  </a:schemeClr>
                </a:solidFill>
                <a:latin typeface="Balaram" pitchFamily="2" charset="0"/>
              </a:rPr>
              <a:t>pumän</a:t>
            </a:r>
            <a:endParaRPr lang="en-US" sz="2600" dirty="0" smtClean="0">
              <a:solidFill>
                <a:schemeClr val="accent2">
                  <a:lumMod val="25000"/>
                </a:schemeClr>
              </a:solidFill>
              <a:latin typeface="Balaram" pitchFamily="2" charset="0"/>
            </a:endParaRPr>
          </a:p>
          <a:p>
            <a:pPr>
              <a:defRPr/>
            </a:pPr>
            <a:endParaRPr lang="vi-VN" sz="2600" dirty="0">
              <a:solidFill>
                <a:schemeClr val="accent2">
                  <a:lumMod val="25000"/>
                </a:schemeClr>
              </a:solidFill>
              <a:latin typeface="Balaram" pitchFamily="2" charset="0"/>
            </a:endParaRPr>
          </a:p>
          <a:p>
            <a:pPr>
              <a:defRPr/>
            </a:pPr>
            <a:r>
              <a:rPr lang="vi-VN" sz="2600" dirty="0">
                <a:solidFill>
                  <a:schemeClr val="accent2">
                    <a:lumMod val="25000"/>
                  </a:schemeClr>
                </a:solidFill>
                <a:latin typeface="Balaram" pitchFamily="2" charset="0"/>
              </a:rPr>
              <a:t>yad bähu-daëòa-guptäyäà</a:t>
            </a:r>
          </a:p>
          <a:p>
            <a:pPr>
              <a:defRPr/>
            </a:pPr>
            <a:r>
              <a:rPr lang="vi-VN" sz="2600" dirty="0">
                <a:solidFill>
                  <a:schemeClr val="accent2">
                    <a:lumMod val="25000"/>
                  </a:schemeClr>
                </a:solidFill>
                <a:latin typeface="Balaram" pitchFamily="2" charset="0"/>
              </a:rPr>
              <a:t>sva-puryäà yadavo 'rcitäù</a:t>
            </a:r>
          </a:p>
          <a:p>
            <a:pPr>
              <a:defRPr/>
            </a:pPr>
            <a:r>
              <a:rPr lang="vi-VN" sz="2600" dirty="0">
                <a:solidFill>
                  <a:schemeClr val="accent2">
                    <a:lumMod val="25000"/>
                  </a:schemeClr>
                </a:solidFill>
                <a:latin typeface="Balaram" pitchFamily="2" charset="0"/>
              </a:rPr>
              <a:t>kréòanti paramänandaà</a:t>
            </a:r>
          </a:p>
          <a:p>
            <a:pPr>
              <a:defRPr/>
            </a:pPr>
            <a:r>
              <a:rPr lang="vi-VN" sz="2600" dirty="0">
                <a:solidFill>
                  <a:schemeClr val="accent2">
                    <a:lumMod val="25000"/>
                  </a:schemeClr>
                </a:solidFill>
                <a:latin typeface="Balaram" pitchFamily="2" charset="0"/>
              </a:rPr>
              <a:t>mahä-pauruñikä iva</a:t>
            </a:r>
            <a:endParaRPr lang="en-US" sz="2600" dirty="0">
              <a:solidFill>
                <a:schemeClr val="accent2">
                  <a:lumMod val="25000"/>
                </a:schemeClr>
              </a:solidFill>
              <a:latin typeface="Balaram" pitchFamily="2" charset="0"/>
            </a:endParaRPr>
          </a:p>
        </p:txBody>
      </p:sp>
      <p:sp>
        <p:nvSpPr>
          <p:cNvPr id="4" name="Rectangle 3"/>
          <p:cNvSpPr/>
          <p:nvPr/>
        </p:nvSpPr>
        <p:spPr>
          <a:xfrm>
            <a:off x="647700" y="4379913"/>
            <a:ext cx="8140700" cy="2123658"/>
          </a:xfrm>
          <a:prstGeom prst="rect">
            <a:avLst/>
          </a:prstGeom>
        </p:spPr>
        <p:txBody>
          <a:bodyPr>
            <a:spAutoFit/>
          </a:bodyPr>
          <a:lstStyle/>
          <a:p>
            <a:pPr>
              <a:defRPr/>
            </a:pPr>
            <a:r>
              <a:rPr lang="en-US" sz="2200" dirty="0">
                <a:solidFill>
                  <a:schemeClr val="accent1">
                    <a:lumMod val="50000"/>
                  </a:schemeClr>
                </a:solidFill>
                <a:latin typeface="Balaram" pitchFamily="2" charset="0"/>
              </a:rPr>
              <a:t>The original Personality of Godhead, the enjoyer, and Balaräma, the primeval Lord Ananta, are staying in the ocean of the Yadu dynasty for the welfare, protection and general progress of the entire universe. And the members of the Yadu dynasty, being protected by the arms of the Lord, are enjoying life like the residents of the spiritual sky.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27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1.35-36</a:t>
            </a:r>
            <a:endParaRPr lang="en-US" sz="2400" b="1" dirty="0" smtClean="0">
              <a:solidFill>
                <a:schemeClr val="accent1">
                  <a:lumMod val="50000"/>
                </a:schemeClr>
              </a:solidFill>
              <a:ea typeface="Times New Roman" pitchFamily="18" charset="0"/>
              <a:cs typeface="Tahoma" pitchFamily="34" charset="0"/>
            </a:endParaRPr>
          </a:p>
        </p:txBody>
      </p:sp>
      <p:sp>
        <p:nvSpPr>
          <p:cNvPr id="6" name="TextBox 5"/>
          <p:cNvSpPr txBox="1">
            <a:spLocks noChangeArrowheads="1"/>
          </p:cNvSpPr>
          <p:nvPr/>
        </p:nvSpPr>
        <p:spPr bwMode="auto">
          <a:xfrm>
            <a:off x="389319" y="673100"/>
            <a:ext cx="75232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Arial" charset="0"/>
              <a:buChar char="•"/>
            </a:pPr>
            <a:r>
              <a:rPr lang="en-US" dirty="0" smtClean="0">
                <a:latin typeface="Balaram" pitchFamily="2" charset="0"/>
              </a:rPr>
              <a:t>Lord </a:t>
            </a:r>
            <a:r>
              <a:rPr lang="en-US" dirty="0" err="1" smtClean="0">
                <a:latin typeface="Balaram" pitchFamily="2" charset="0"/>
              </a:rPr>
              <a:t>Viñëu</a:t>
            </a:r>
            <a:r>
              <a:rPr lang="en-US" dirty="0" smtClean="0">
                <a:latin typeface="Balaram" pitchFamily="2" charset="0"/>
              </a:rPr>
              <a:t> </a:t>
            </a:r>
            <a:r>
              <a:rPr lang="en-US" dirty="0">
                <a:latin typeface="Balaram" pitchFamily="2" charset="0"/>
              </a:rPr>
              <a:t>resides within </a:t>
            </a:r>
            <a:r>
              <a:rPr lang="en-US" dirty="0" smtClean="0">
                <a:latin typeface="Balaram" pitchFamily="2" charset="0"/>
              </a:rPr>
              <a:t>universe </a:t>
            </a:r>
            <a:r>
              <a:rPr lang="en-US" dirty="0">
                <a:latin typeface="Balaram" pitchFamily="2" charset="0"/>
              </a:rPr>
              <a:t>in two capacities </a:t>
            </a:r>
            <a:r>
              <a:rPr lang="en-US" dirty="0" smtClean="0">
                <a:latin typeface="Balaram" pitchFamily="2" charset="0"/>
              </a:rPr>
              <a:t>– </a:t>
            </a:r>
          </a:p>
          <a:p>
            <a:pPr marL="0" indent="0" eaLnBrk="1" hangingPunct="1"/>
            <a:r>
              <a:rPr lang="en-US" dirty="0" err="1" smtClean="0">
                <a:latin typeface="Balaram" pitchFamily="2" charset="0"/>
              </a:rPr>
              <a:t>Garbhodakaçäyé</a:t>
            </a:r>
            <a:r>
              <a:rPr lang="en-US" dirty="0" smtClean="0">
                <a:latin typeface="Balaram" pitchFamily="2" charset="0"/>
              </a:rPr>
              <a:t> </a:t>
            </a:r>
            <a:r>
              <a:rPr lang="en-US" dirty="0" err="1">
                <a:latin typeface="Balaram" pitchFamily="2" charset="0"/>
              </a:rPr>
              <a:t>Viñëu</a:t>
            </a:r>
            <a:r>
              <a:rPr lang="en-US" dirty="0">
                <a:latin typeface="Balaram" pitchFamily="2" charset="0"/>
              </a:rPr>
              <a:t> and the </a:t>
            </a:r>
            <a:r>
              <a:rPr lang="en-US" dirty="0" err="1">
                <a:latin typeface="Balaram" pitchFamily="2" charset="0"/>
              </a:rPr>
              <a:t>Kñérodakaçäyé</a:t>
            </a:r>
            <a:r>
              <a:rPr lang="en-US" dirty="0">
                <a:latin typeface="Balaram" pitchFamily="2" charset="0"/>
              </a:rPr>
              <a:t> </a:t>
            </a:r>
            <a:r>
              <a:rPr lang="en-US" dirty="0" err="1" smtClean="0">
                <a:latin typeface="Balaram" pitchFamily="2" charset="0"/>
              </a:rPr>
              <a:t>Viñëu</a:t>
            </a:r>
            <a:endParaRPr lang="en-US" dirty="0" smtClean="0">
              <a:latin typeface="Balaram" pitchFamily="2" charset="0"/>
            </a:endParaRPr>
          </a:p>
          <a:p>
            <a:pPr marL="0" indent="0" eaLnBrk="1" hangingPunct="1"/>
            <a:endParaRPr lang="en-US" dirty="0">
              <a:latin typeface="Balaram" pitchFamily="2" charset="0"/>
            </a:endParaRPr>
          </a:p>
          <a:p>
            <a:pPr marL="0" indent="0" eaLnBrk="1" hangingPunct="1"/>
            <a:endParaRPr lang="en-US" dirty="0" smtClean="0">
              <a:latin typeface="Balaram" pitchFamily="2" charset="0"/>
            </a:endParaRPr>
          </a:p>
        </p:txBody>
      </p:sp>
      <p:pic>
        <p:nvPicPr>
          <p:cNvPr id="8" name="Picture 2" descr="http://krishnaleela.org/mahavishnu/vishnu_nabhi_lax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955" y="1549190"/>
            <a:ext cx="3011045" cy="30495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6695" y="4750377"/>
            <a:ext cx="7863050" cy="1938992"/>
          </a:xfrm>
          <a:prstGeom prst="rect">
            <a:avLst/>
          </a:prstGeom>
          <a:noFill/>
        </p:spPr>
        <p:txBody>
          <a:bodyPr wrap="none" rtlCol="0">
            <a:spAutoFit/>
          </a:bodyPr>
          <a:lstStyle/>
          <a:p>
            <a:pPr marL="0" indent="0" eaLnBrk="1" hangingPunct="1"/>
            <a:r>
              <a:rPr lang="en-US" dirty="0" err="1">
                <a:solidFill>
                  <a:srgbClr val="C00000"/>
                </a:solidFill>
                <a:latin typeface="Balaram" pitchFamily="2" charset="0"/>
              </a:rPr>
              <a:t>Comparision</a:t>
            </a:r>
            <a:r>
              <a:rPr lang="en-US" dirty="0">
                <a:solidFill>
                  <a:srgbClr val="C00000"/>
                </a:solidFill>
                <a:latin typeface="Balaram" pitchFamily="2" charset="0"/>
              </a:rPr>
              <a:t> </a:t>
            </a:r>
            <a:r>
              <a:rPr lang="en-US" dirty="0">
                <a:latin typeface="Balaram" pitchFamily="2" charset="0"/>
              </a:rPr>
              <a:t> </a:t>
            </a:r>
          </a:p>
          <a:p>
            <a:pPr marL="342900" indent="-342900" algn="l" eaLnBrk="1" hangingPunct="1">
              <a:buFont typeface="Wingdings" pitchFamily="2" charset="2"/>
              <a:buChar char="§"/>
            </a:pPr>
            <a:r>
              <a:rPr lang="en-US" dirty="0">
                <a:latin typeface="Balaram" pitchFamily="2" charset="0"/>
              </a:rPr>
              <a:t>Yadu dynasty to the ocean of milk </a:t>
            </a:r>
          </a:p>
          <a:p>
            <a:pPr marL="342900" indent="-342900" algn="l" eaLnBrk="1" hangingPunct="1">
              <a:buFont typeface="Wingdings" pitchFamily="2" charset="2"/>
              <a:buChar char="§"/>
            </a:pPr>
            <a:r>
              <a:rPr lang="en-US" dirty="0">
                <a:latin typeface="Balaram" pitchFamily="2" charset="0"/>
              </a:rPr>
              <a:t> </a:t>
            </a:r>
            <a:r>
              <a:rPr lang="en-US" dirty="0" err="1">
                <a:latin typeface="Balaram" pitchFamily="2" charset="0"/>
              </a:rPr>
              <a:t>Çré</a:t>
            </a:r>
            <a:r>
              <a:rPr lang="en-US" dirty="0">
                <a:latin typeface="Balaram" pitchFamily="2" charset="0"/>
              </a:rPr>
              <a:t> Balaräma to the Ananta</a:t>
            </a:r>
          </a:p>
          <a:p>
            <a:pPr marL="342900" indent="-342900" algn="l" eaLnBrk="1" hangingPunct="1">
              <a:buFont typeface="Wingdings" pitchFamily="2" charset="2"/>
              <a:buChar char="§"/>
            </a:pPr>
            <a:r>
              <a:rPr lang="en-US" dirty="0">
                <a:latin typeface="Balaram" pitchFamily="2" charset="0"/>
              </a:rPr>
              <a:t>citizens of Dvärakä to inhabitants of the </a:t>
            </a:r>
            <a:r>
              <a:rPr lang="en-US" dirty="0" err="1">
                <a:latin typeface="Balaram" pitchFamily="2" charset="0"/>
              </a:rPr>
              <a:t>Vaikuëöhalokas</a:t>
            </a:r>
            <a:r>
              <a:rPr lang="en-US" dirty="0">
                <a:latin typeface="Balaram" pitchFamily="2" charset="0"/>
              </a:rPr>
              <a:t>  </a:t>
            </a:r>
          </a:p>
          <a:p>
            <a:endParaRPr lang="en-US" dirty="0"/>
          </a:p>
        </p:txBody>
      </p:sp>
      <p:pic>
        <p:nvPicPr>
          <p:cNvPr id="2050" name="Picture 2" descr="http://www.harekrsna.de/artikel/allah/Visnu-Supersou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1549190"/>
            <a:ext cx="2180080" cy="3049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havishnu.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867" y="1549189"/>
            <a:ext cx="2332088" cy="304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2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88" y="36037"/>
            <a:ext cx="8090312" cy="4154984"/>
          </a:xfrm>
          <a:prstGeom prst="rect">
            <a:avLst/>
          </a:prstGeom>
        </p:spPr>
        <p:txBody>
          <a:bodyPr wrap="square">
            <a:spAutoFit/>
          </a:bodyPr>
          <a:lstStyle/>
          <a:p>
            <a:pPr algn="l"/>
            <a:r>
              <a:rPr lang="en-US" dirty="0" err="1">
                <a:latin typeface="Balaram" pitchFamily="2" charset="0"/>
              </a:rPr>
              <a:t>Vaikuëöha</a:t>
            </a:r>
            <a:r>
              <a:rPr lang="en-US" dirty="0">
                <a:latin typeface="Balaram" pitchFamily="2" charset="0"/>
              </a:rPr>
              <a:t> </a:t>
            </a:r>
            <a:r>
              <a:rPr lang="en-US" dirty="0" smtClean="0">
                <a:latin typeface="Balaram" pitchFamily="2" charset="0"/>
              </a:rPr>
              <a:t>planets</a:t>
            </a:r>
          </a:p>
          <a:p>
            <a:pPr algn="l"/>
            <a:endParaRPr lang="en-US" dirty="0">
              <a:latin typeface="Balaram" pitchFamily="2" charset="0"/>
            </a:endParaRPr>
          </a:p>
          <a:p>
            <a:pPr algn="l"/>
            <a:endParaRPr lang="en-US" dirty="0" smtClean="0">
              <a:latin typeface="Balaram" pitchFamily="2" charset="0"/>
            </a:endParaRPr>
          </a:p>
          <a:p>
            <a:pPr algn="l"/>
            <a:endParaRPr lang="en-US" dirty="0">
              <a:latin typeface="Balaram" pitchFamily="2" charset="0"/>
            </a:endParaRPr>
          </a:p>
          <a:p>
            <a:pPr algn="l"/>
            <a:endParaRPr lang="en-US" dirty="0" smtClean="0">
              <a:latin typeface="Balaram" pitchFamily="2" charset="0"/>
            </a:endParaRPr>
          </a:p>
          <a:p>
            <a:pPr algn="l"/>
            <a:endParaRPr lang="en-US" dirty="0">
              <a:latin typeface="Balaram" pitchFamily="2" charset="0"/>
            </a:endParaRPr>
          </a:p>
          <a:p>
            <a:pPr algn="l"/>
            <a:endParaRPr lang="en-US" dirty="0" smtClean="0">
              <a:latin typeface="Balaram" pitchFamily="2" charset="0"/>
            </a:endParaRPr>
          </a:p>
          <a:p>
            <a:pPr algn="l"/>
            <a:endParaRPr lang="en-US" dirty="0">
              <a:latin typeface="Balaram" pitchFamily="2" charset="0"/>
            </a:endParaRPr>
          </a:p>
          <a:p>
            <a:pPr algn="l"/>
            <a:endParaRPr lang="en-US" dirty="0" smtClean="0">
              <a:latin typeface="Balaram" pitchFamily="2" charset="0"/>
            </a:endParaRPr>
          </a:p>
          <a:p>
            <a:pPr algn="l"/>
            <a:endParaRPr lang="en-US" dirty="0" smtClean="0">
              <a:latin typeface="Balaram" pitchFamily="2" charset="0"/>
            </a:endParaRPr>
          </a:p>
          <a:p>
            <a:pPr algn="l"/>
            <a:r>
              <a:rPr lang="en-US" dirty="0" smtClean="0">
                <a:latin typeface="Balaram" pitchFamily="2" charset="0"/>
              </a:rPr>
              <a:t>	        the </a:t>
            </a:r>
            <a:r>
              <a:rPr lang="en-US" dirty="0">
                <a:latin typeface="Balaram" pitchFamily="2" charset="0"/>
              </a:rPr>
              <a:t>Lord </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4501"/>
            <a:ext cx="8851899"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173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3" name="TextBox 2"/>
          <p:cNvSpPr txBox="1"/>
          <p:nvPr/>
        </p:nvSpPr>
        <p:spPr>
          <a:xfrm>
            <a:off x="761999" y="2971800"/>
            <a:ext cx="7798545" cy="1938992"/>
          </a:xfrm>
          <a:prstGeom prst="rect">
            <a:avLst/>
          </a:prstGeom>
          <a:noFill/>
        </p:spPr>
        <p:txBody>
          <a:bodyPr wrap="none">
            <a:spAutoFit/>
          </a:bodyPr>
          <a:lstStyle/>
          <a:p>
            <a:pPr>
              <a:defRPr/>
            </a:pPr>
            <a:r>
              <a:rPr lang="en-US" i="1" dirty="0">
                <a:solidFill>
                  <a:schemeClr val="accent1">
                    <a:lumMod val="50000"/>
                  </a:schemeClr>
                </a:solidFill>
              </a:rPr>
              <a:t>“They are happy in those planets and are without any kind of </a:t>
            </a:r>
            <a:endParaRPr lang="en-US" i="1" dirty="0" smtClean="0">
              <a:solidFill>
                <a:schemeClr val="accent1">
                  <a:lumMod val="50000"/>
                </a:schemeClr>
              </a:solidFill>
            </a:endParaRPr>
          </a:p>
          <a:p>
            <a:pPr>
              <a:defRPr/>
            </a:pPr>
            <a:r>
              <a:rPr lang="en-US" i="1" dirty="0" smtClean="0">
                <a:solidFill>
                  <a:schemeClr val="accent1">
                    <a:lumMod val="50000"/>
                  </a:schemeClr>
                </a:solidFill>
              </a:rPr>
              <a:t>misery</a:t>
            </a:r>
            <a:r>
              <a:rPr lang="en-US" i="1" dirty="0">
                <a:solidFill>
                  <a:schemeClr val="accent1">
                    <a:lumMod val="50000"/>
                  </a:schemeClr>
                </a:solidFill>
              </a:rPr>
              <a:t>, </a:t>
            </a:r>
            <a:r>
              <a:rPr lang="en-US" i="1" dirty="0" smtClean="0">
                <a:solidFill>
                  <a:schemeClr val="accent1">
                    <a:lumMod val="50000"/>
                  </a:schemeClr>
                </a:solidFill>
              </a:rPr>
              <a:t>and </a:t>
            </a:r>
            <a:r>
              <a:rPr lang="en-US" i="1" dirty="0">
                <a:solidFill>
                  <a:schemeClr val="accent1">
                    <a:lumMod val="50000"/>
                  </a:schemeClr>
                </a:solidFill>
              </a:rPr>
              <a:t>they live perpetually in full youthfulness, </a:t>
            </a:r>
            <a:endParaRPr lang="en-US" i="1" dirty="0" smtClean="0">
              <a:solidFill>
                <a:schemeClr val="accent1">
                  <a:lumMod val="50000"/>
                </a:schemeClr>
              </a:solidFill>
            </a:endParaRPr>
          </a:p>
          <a:p>
            <a:pPr>
              <a:defRPr/>
            </a:pPr>
            <a:r>
              <a:rPr lang="en-US" i="1" dirty="0" smtClean="0">
                <a:solidFill>
                  <a:schemeClr val="accent1">
                    <a:lumMod val="50000"/>
                  </a:schemeClr>
                </a:solidFill>
              </a:rPr>
              <a:t>enjoying </a:t>
            </a:r>
            <a:r>
              <a:rPr lang="en-US" i="1" dirty="0">
                <a:solidFill>
                  <a:schemeClr val="accent1">
                    <a:lumMod val="50000"/>
                  </a:schemeClr>
                </a:solidFill>
              </a:rPr>
              <a:t>life in </a:t>
            </a:r>
            <a:r>
              <a:rPr lang="en-US" i="1" dirty="0" smtClean="0">
                <a:solidFill>
                  <a:schemeClr val="accent1">
                    <a:lumMod val="50000"/>
                  </a:schemeClr>
                </a:solidFill>
              </a:rPr>
              <a:t>full </a:t>
            </a:r>
            <a:r>
              <a:rPr lang="en-US" i="1" dirty="0">
                <a:solidFill>
                  <a:schemeClr val="accent1">
                    <a:lumMod val="50000"/>
                  </a:schemeClr>
                </a:solidFill>
              </a:rPr>
              <a:t>bliss and knowledge </a:t>
            </a:r>
            <a:endParaRPr lang="en-US" i="1" dirty="0" smtClean="0">
              <a:solidFill>
                <a:schemeClr val="accent1">
                  <a:lumMod val="50000"/>
                </a:schemeClr>
              </a:solidFill>
            </a:endParaRPr>
          </a:p>
          <a:p>
            <a:pPr>
              <a:defRPr/>
            </a:pPr>
            <a:r>
              <a:rPr lang="en-US" i="1" dirty="0" smtClean="0">
                <a:solidFill>
                  <a:schemeClr val="accent1">
                    <a:lumMod val="50000"/>
                  </a:schemeClr>
                </a:solidFill>
              </a:rPr>
              <a:t>without </a:t>
            </a:r>
            <a:r>
              <a:rPr lang="en-US" i="1" dirty="0">
                <a:solidFill>
                  <a:schemeClr val="accent1">
                    <a:lumMod val="50000"/>
                  </a:schemeClr>
                </a:solidFill>
              </a:rPr>
              <a:t>fear of birth, death, old age or disease</a:t>
            </a:r>
            <a:r>
              <a:rPr lang="en-US" i="1" dirty="0" smtClean="0">
                <a:solidFill>
                  <a:schemeClr val="accent1">
                    <a:lumMod val="50000"/>
                  </a:schemeClr>
                </a:solidFill>
              </a:rPr>
              <a:t>,</a:t>
            </a:r>
          </a:p>
          <a:p>
            <a:pPr>
              <a:defRPr/>
            </a:pPr>
            <a:r>
              <a:rPr lang="en-US" i="1" dirty="0" smtClean="0">
                <a:solidFill>
                  <a:schemeClr val="accent1">
                    <a:lumMod val="50000"/>
                  </a:schemeClr>
                </a:solidFill>
              </a:rPr>
              <a:t> </a:t>
            </a:r>
            <a:r>
              <a:rPr lang="en-US" i="1" dirty="0">
                <a:solidFill>
                  <a:schemeClr val="accent1">
                    <a:lumMod val="50000"/>
                  </a:schemeClr>
                </a:solidFill>
              </a:rPr>
              <a:t>and without the influence of </a:t>
            </a:r>
            <a:r>
              <a:rPr lang="en-US" i="1" dirty="0" err="1">
                <a:solidFill>
                  <a:schemeClr val="accent1">
                    <a:lumMod val="50000"/>
                  </a:schemeClr>
                </a:solidFill>
              </a:rPr>
              <a:t>käla</a:t>
            </a:r>
            <a:r>
              <a:rPr lang="en-US" i="1" dirty="0">
                <a:solidFill>
                  <a:schemeClr val="accent1">
                    <a:lumMod val="50000"/>
                  </a:schemeClr>
                </a:solidFill>
              </a:rPr>
              <a:t>, eternal </a:t>
            </a:r>
            <a:r>
              <a:rPr lang="en-US" i="1" dirty="0" smtClean="0">
                <a:solidFill>
                  <a:schemeClr val="accent1">
                    <a:lumMod val="50000"/>
                  </a:schemeClr>
                </a:solidFill>
              </a:rPr>
              <a:t>time.”</a:t>
            </a:r>
            <a:endParaRPr lang="en-US" i="1" dirty="0">
              <a:solidFill>
                <a:schemeClr val="accent1">
                  <a:lumMod val="50000"/>
                </a:schemeClr>
              </a:solidFill>
            </a:endParaRPr>
          </a:p>
        </p:txBody>
      </p:sp>
      <p:sp>
        <p:nvSpPr>
          <p:cNvPr id="4" name="Rectangle 3"/>
          <p:cNvSpPr/>
          <p:nvPr/>
        </p:nvSpPr>
        <p:spPr>
          <a:xfrm>
            <a:off x="342900" y="876637"/>
            <a:ext cx="7886700" cy="830997"/>
          </a:xfrm>
          <a:prstGeom prst="rect">
            <a:avLst/>
          </a:prstGeom>
        </p:spPr>
        <p:txBody>
          <a:bodyPr wrap="square">
            <a:spAutoFit/>
          </a:bodyPr>
          <a:lstStyle/>
          <a:p>
            <a:r>
              <a:rPr lang="en-US" dirty="0" err="1">
                <a:latin typeface="Balaram" pitchFamily="2" charset="0"/>
              </a:rPr>
              <a:t>Mahä-pauruñikas</a:t>
            </a:r>
            <a:r>
              <a:rPr lang="en-US" dirty="0">
                <a:latin typeface="Balaram" pitchFamily="2" charset="0"/>
              </a:rPr>
              <a:t> - persons directly engaged in the service of              	</a:t>
            </a:r>
            <a:endParaRPr lang="en-US" dirty="0"/>
          </a:p>
        </p:txBody>
      </p:sp>
    </p:spTree>
    <p:extLst>
      <p:ext uri="{BB962C8B-B14F-4D97-AF65-F5344CB8AC3E}">
        <p14:creationId xmlns:p14="http://schemas.microsoft.com/office/powerpoint/2010/main" val="17637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43608</TotalTime>
  <Words>1710</Words>
  <Application>Microsoft Office PowerPoint</Application>
  <PresentationFormat>On-screen Show (4:3)</PresentationFormat>
  <Paragraphs>252</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Grid</vt:lpstr>
      <vt:lpstr> Śrīmad Bhāgavatam</vt:lpstr>
      <vt:lpstr>SB 1.2.4</vt:lpstr>
      <vt:lpstr>SB 1.2.18</vt:lpstr>
      <vt:lpstr>PowerPoint Presentation</vt:lpstr>
      <vt:lpstr>PowerPoint Presentation</vt:lpstr>
      <vt:lpstr>SB 1.35-36</vt:lpstr>
      <vt:lpstr>SB 1.35-36</vt:lpstr>
      <vt:lpstr>PowerPoint Presentation</vt:lpstr>
      <vt:lpstr>PowerPoint Presentation</vt:lpstr>
      <vt:lpstr>SB 1.14.37</vt:lpstr>
      <vt:lpstr>PowerPoint Presentation</vt:lpstr>
      <vt:lpstr>SB 1.14.38</vt:lpstr>
      <vt:lpstr>PowerPoint Presentation</vt:lpstr>
      <vt:lpstr>PowerPoint Presentation</vt:lpstr>
      <vt:lpstr>SB 1.14.39</vt:lpstr>
      <vt:lpstr>SB 1.14.40</vt:lpstr>
      <vt:lpstr>SB 1.14.41</vt:lpstr>
      <vt:lpstr>SB 1.14.42</vt:lpstr>
      <vt:lpstr>PowerPoint Presentation</vt:lpstr>
      <vt:lpstr>SB 1.14.43</vt:lpstr>
      <vt:lpstr>PowerPoint Presentation</vt:lpstr>
      <vt:lpstr>SB 1.14.44</vt:lpstr>
      <vt:lpstr>Summary</vt:lpstr>
      <vt:lpstr>References</vt:lpstr>
    </vt:vector>
  </TitlesOfParts>
  <Company>Port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and times  of Coretta Scott King</dc:title>
  <dc:creator>hr3</dc:creator>
  <cp:lastModifiedBy>Port of Seattle User</cp:lastModifiedBy>
  <cp:revision>645</cp:revision>
  <cp:lastPrinted>1601-01-01T00:00:00Z</cp:lastPrinted>
  <dcterms:created xsi:type="dcterms:W3CDTF">2010-11-24T01:29:06Z</dcterms:created>
  <dcterms:modified xsi:type="dcterms:W3CDTF">2012-05-04T23:24:43Z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